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9" r:id="rId2"/>
    <p:sldId id="260" r:id="rId3"/>
    <p:sldId id="266" r:id="rId4"/>
    <p:sldId id="262" r:id="rId5"/>
    <p:sldId id="261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1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4E1A44-03B8-4E31-8897-EE52B06832E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3EA2-B7A8-40E0-8643-3C845B00A03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lgg@cs.ntust.edu.tw" TargetMode="Externa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5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3" r:id="rId1"/>
    <p:sldLayoutId id="2147483664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3.wmf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4.wmf"/><Relationship Id="rId2" Type="http://schemas.openxmlformats.org/officeDocument/2006/relationships/tags" Target="../tags/tag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2.wmf"/><Relationship Id="rId9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3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9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2830E8-4B52-4F61-9290-72A6EFC87DB6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  <p:sp>
        <p:nvSpPr>
          <p:cNvPr id="1683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chemeClr val="tx1"/>
                </a:solidFill>
              </a:rPr>
              <a:t>再</a:t>
            </a:r>
            <a:r>
              <a:rPr lang="zh-TW" altLang="en-US" smtClean="0"/>
              <a:t>造與改善</a:t>
            </a:r>
          </a:p>
        </p:txBody>
      </p:sp>
      <p:graphicFrame>
        <p:nvGraphicFramePr>
          <p:cNvPr id="1683459" name="Object 3"/>
          <p:cNvGraphicFramePr>
            <a:graphicFrameLocks noChangeAspect="1"/>
          </p:cNvGraphicFramePr>
          <p:nvPr/>
        </p:nvGraphicFramePr>
        <p:xfrm>
          <a:off x="685800" y="2057400"/>
          <a:ext cx="3424238" cy="304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name="多媒體項目" r:id="rId4" imgW="3119400" imgH="3233880" progId="">
                  <p:embed/>
                </p:oleObj>
              </mc:Choice>
              <mc:Fallback>
                <p:oleObj name="多媒體項目" r:id="rId4" imgW="3119400" imgH="3233880" progId="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057400"/>
                        <a:ext cx="3424238" cy="3044825"/>
                      </a:xfrm>
                      <a:prstGeom prst="rect">
                        <a:avLst/>
                      </a:prstGeom>
                      <a:solidFill>
                        <a:srgbClr val="00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83460" name="Object 4"/>
          <p:cNvGraphicFramePr>
            <a:graphicFrameLocks noChangeAspect="1"/>
          </p:cNvGraphicFramePr>
          <p:nvPr/>
        </p:nvGraphicFramePr>
        <p:xfrm>
          <a:off x="4876800" y="2057400"/>
          <a:ext cx="3505200" cy="304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多媒體項目" r:id="rId6" imgW="1365840" imgH="1327320" progId="">
                  <p:embed/>
                </p:oleObj>
              </mc:Choice>
              <mc:Fallback>
                <p:oleObj name="多媒體項目" r:id="rId6" imgW="1365840" imgH="1327320" progId="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2057400"/>
                        <a:ext cx="3505200" cy="3048000"/>
                      </a:xfrm>
                      <a:prstGeom prst="rect">
                        <a:avLst/>
                      </a:prstGeom>
                      <a:solidFill>
                        <a:srgbClr val="00FF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83461" name="Text Box 5"/>
          <p:cNvSpPr txBox="1">
            <a:spLocks noChangeArrowheads="1"/>
          </p:cNvSpPr>
          <p:nvPr/>
        </p:nvSpPr>
        <p:spPr bwMode="auto">
          <a:xfrm>
            <a:off x="2971800" y="5334000"/>
            <a:ext cx="2892425" cy="5794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l">
              <a:spcBef>
                <a:spcPct val="20000"/>
              </a:spcBef>
            </a:pPr>
            <a:r>
              <a:rPr lang="zh-TW" altLang="en-US" sz="320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典範強化</a:t>
            </a:r>
            <a:r>
              <a:rPr lang="en-US" altLang="zh-TW" sz="3200">
                <a:latin typeface="Times New Roman" pitchFamily="18" charset="0"/>
                <a:ea typeface="標楷體" pitchFamily="65" charset="-120"/>
              </a:rPr>
              <a:t>(</a:t>
            </a:r>
            <a:r>
              <a:rPr lang="zh-TW" altLang="en-US" sz="3200">
                <a:latin typeface="Times New Roman" pitchFamily="18" charset="0"/>
                <a:ea typeface="標楷體" pitchFamily="65" charset="-120"/>
              </a:rPr>
              <a:t>改善</a:t>
            </a:r>
            <a:r>
              <a:rPr lang="en-US" altLang="zh-TW" sz="3200">
                <a:latin typeface="Times New Roman" pitchFamily="18" charset="0"/>
                <a:ea typeface="標楷體" pitchFamily="65" charset="-120"/>
              </a:rPr>
              <a:t>)</a:t>
            </a:r>
          </a:p>
        </p:txBody>
      </p:sp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3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83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83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3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83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83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3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83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83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3461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AC0888-4205-41E3-AD78-23AF208DCB50}" type="slidenum">
              <a:rPr lang="en-US" altLang="zh-TW"/>
              <a:pPr>
                <a:defRPr/>
              </a:pPr>
              <a:t>2</a:t>
            </a:fld>
            <a:endParaRPr lang="en-US" altLang="zh-TW"/>
          </a:p>
        </p:txBody>
      </p:sp>
      <p:sp>
        <p:nvSpPr>
          <p:cNvPr id="1684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chemeClr val="tx1"/>
                </a:solidFill>
              </a:rPr>
              <a:t>再</a:t>
            </a:r>
            <a:r>
              <a:rPr lang="zh-TW" altLang="en-US" smtClean="0"/>
              <a:t>造與改善</a:t>
            </a:r>
          </a:p>
        </p:txBody>
      </p:sp>
      <p:grpSp>
        <p:nvGrpSpPr>
          <p:cNvPr id="2" name="群組 1"/>
          <p:cNvGrpSpPr/>
          <p:nvPr/>
        </p:nvGrpSpPr>
        <p:grpSpPr>
          <a:xfrm>
            <a:off x="914400" y="1843088"/>
            <a:ext cx="7543800" cy="3994150"/>
            <a:chOff x="914400" y="1843088"/>
            <a:chExt cx="7543800" cy="3994150"/>
          </a:xfrm>
        </p:grpSpPr>
        <p:graphicFrame>
          <p:nvGraphicFramePr>
            <p:cNvPr id="1684483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36147921"/>
                </p:ext>
              </p:extLst>
            </p:nvPr>
          </p:nvGraphicFramePr>
          <p:xfrm>
            <a:off x="914400" y="1905000"/>
            <a:ext cx="3505200" cy="3048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72" name="多媒體項目" r:id="rId4" imgW="1365840" imgH="1327320" progId="">
                    <p:embed/>
                  </p:oleObj>
                </mc:Choice>
                <mc:Fallback>
                  <p:oleObj name="多媒體項目" r:id="rId4" imgW="1365840" imgH="1327320" progId="">
                    <p:embed/>
                    <p:pic>
                      <p:nvPicPr>
                        <p:cNvPr id="0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14400" y="1905000"/>
                          <a:ext cx="3505200" cy="3048000"/>
                        </a:xfrm>
                        <a:prstGeom prst="rect">
                          <a:avLst/>
                        </a:prstGeom>
                        <a:solidFill>
                          <a:srgbClr val="00FF00"/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684484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49360459"/>
                </p:ext>
              </p:extLst>
            </p:nvPr>
          </p:nvGraphicFramePr>
          <p:xfrm>
            <a:off x="5181600" y="1843088"/>
            <a:ext cx="3276600" cy="31099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73" name="多媒體項目" r:id="rId6" imgW="2027880" imgH="1845720" progId="">
                    <p:embed/>
                  </p:oleObj>
                </mc:Choice>
                <mc:Fallback>
                  <p:oleObj name="多媒體項目" r:id="rId6" imgW="2027880" imgH="1845720" progId="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81600" y="1843088"/>
                          <a:ext cx="3276600" cy="3109912"/>
                        </a:xfrm>
                        <a:prstGeom prst="rect">
                          <a:avLst/>
                        </a:prstGeom>
                        <a:solidFill>
                          <a:srgbClr val="00FF00"/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684485" name="Text Box 5"/>
            <p:cNvSpPr txBox="1">
              <a:spLocks noChangeArrowheads="1"/>
            </p:cNvSpPr>
            <p:nvPr/>
          </p:nvSpPr>
          <p:spPr bwMode="auto">
            <a:xfrm>
              <a:off x="3505200" y="5257800"/>
              <a:ext cx="2892425" cy="57943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l">
                <a:spcBef>
                  <a:spcPct val="20000"/>
                </a:spcBef>
              </a:pPr>
              <a:r>
                <a:rPr lang="zh-TW" altLang="en-US" sz="3200" b="1" dirty="0">
                  <a:solidFill>
                    <a:srgbClr val="FFFF00"/>
                  </a:solidFill>
                  <a:latin typeface="Times New Roman" pitchFamily="18" charset="0"/>
                  <a:ea typeface="標楷體" pitchFamily="65" charset="-120"/>
                </a:rPr>
                <a:t>典範轉移</a:t>
              </a:r>
              <a:r>
                <a:rPr lang="en-US" altLang="zh-TW" sz="3200" dirty="0">
                  <a:latin typeface="Times New Roman" pitchFamily="18" charset="0"/>
                  <a:ea typeface="標楷體" pitchFamily="65" charset="-120"/>
                </a:rPr>
                <a:t>(</a:t>
              </a:r>
              <a:r>
                <a:rPr lang="zh-TW" altLang="en-US" sz="3200" dirty="0">
                  <a:latin typeface="Times New Roman" pitchFamily="18" charset="0"/>
                  <a:ea typeface="標楷體" pitchFamily="65" charset="-120"/>
                </a:rPr>
                <a:t>再造</a:t>
              </a:r>
              <a:r>
                <a:rPr lang="en-US" altLang="zh-TW" sz="3200" dirty="0">
                  <a:latin typeface="Times New Roman" pitchFamily="18" charset="0"/>
                  <a:ea typeface="標楷體" pitchFamily="65" charset="-120"/>
                </a:rPr>
                <a:t>)</a:t>
              </a:r>
            </a:p>
          </p:txBody>
        </p:sp>
      </p:grpSp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標題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『</a:t>
            </a:r>
            <a:r>
              <a:rPr lang="zh-TW" altLang="en-US" dirty="0" smtClean="0"/>
              <a:t>改善與</a:t>
            </a:r>
            <a:r>
              <a:rPr lang="zh-TW" altLang="en-US" dirty="0"/>
              <a:t>再</a:t>
            </a:r>
            <a:r>
              <a:rPr lang="zh-TW" altLang="en-US" dirty="0" smtClean="0"/>
              <a:t>造</a:t>
            </a:r>
            <a:r>
              <a:rPr lang="en-US" altLang="zh-TW" dirty="0" smtClean="0"/>
              <a:t>』</a:t>
            </a:r>
            <a:r>
              <a:rPr lang="zh-TW" altLang="en-US" dirty="0"/>
              <a:t>有何</a:t>
            </a:r>
            <a:r>
              <a:rPr lang="zh-TW" altLang="en-US" dirty="0" smtClean="0"/>
              <a:t>不同？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843EA2-B7A8-40E0-8643-3C845B00A03D}" type="slidenum">
              <a:rPr lang="en-US" altLang="zh-TW" smtClean="0"/>
              <a:pPr>
                <a:defRPr/>
              </a:pPr>
              <a:t>3</a:t>
            </a:fld>
            <a:endParaRPr lang="en-US" altLang="zh-TW"/>
          </a:p>
        </p:txBody>
      </p:sp>
      <p:grpSp>
        <p:nvGrpSpPr>
          <p:cNvPr id="18" name="群組 17"/>
          <p:cNvGrpSpPr/>
          <p:nvPr/>
        </p:nvGrpSpPr>
        <p:grpSpPr>
          <a:xfrm>
            <a:off x="1863790" y="1228756"/>
            <a:ext cx="4886469" cy="4968552"/>
            <a:chOff x="1413723" y="548680"/>
            <a:chExt cx="5472609" cy="5832648"/>
          </a:xfrm>
        </p:grpSpPr>
        <p:grpSp>
          <p:nvGrpSpPr>
            <p:cNvPr id="11" name="群組 10"/>
            <p:cNvGrpSpPr/>
            <p:nvPr/>
          </p:nvGrpSpPr>
          <p:grpSpPr>
            <a:xfrm>
              <a:off x="1413723" y="548680"/>
              <a:ext cx="5472608" cy="2736304"/>
              <a:chOff x="1331640" y="1268760"/>
              <a:chExt cx="5472608" cy="2736304"/>
            </a:xfrm>
          </p:grpSpPr>
          <p:graphicFrame>
            <p:nvGraphicFramePr>
              <p:cNvPr id="5" name="Object 3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596629338"/>
                  </p:ext>
                </p:extLst>
              </p:nvPr>
            </p:nvGraphicFramePr>
            <p:xfrm>
              <a:off x="1763688" y="2011864"/>
              <a:ext cx="2120990" cy="173706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122" name="多媒體項目" r:id="rId3" imgW="3119400" imgH="3233880" progId="">
                      <p:embed/>
                    </p:oleObj>
                  </mc:Choice>
                  <mc:Fallback>
                    <p:oleObj name="多媒體項目" r:id="rId3" imgW="3119400" imgH="3233880" progId="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763688" y="2011864"/>
                            <a:ext cx="2120990" cy="1737060"/>
                          </a:xfrm>
                          <a:prstGeom prst="rect">
                            <a:avLst/>
                          </a:prstGeom>
                          <a:solidFill>
                            <a:srgbClr val="00FF00"/>
                          </a:solidFill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6" name="Object 4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073982291"/>
                  </p:ext>
                </p:extLst>
              </p:nvPr>
            </p:nvGraphicFramePr>
            <p:xfrm>
              <a:off x="4427984" y="2011864"/>
              <a:ext cx="2171138" cy="173887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123" name="多媒體項目" r:id="rId5" imgW="1365840" imgH="1327320" progId="">
                      <p:embed/>
                    </p:oleObj>
                  </mc:Choice>
                  <mc:Fallback>
                    <p:oleObj name="多媒體項目" r:id="rId5" imgW="1365840" imgH="1327320" progId="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427984" y="2011864"/>
                            <a:ext cx="2171138" cy="1738872"/>
                          </a:xfrm>
                          <a:prstGeom prst="rect">
                            <a:avLst/>
                          </a:prstGeom>
                          <a:solidFill>
                            <a:srgbClr val="00FF00"/>
                          </a:solidFill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7" name="Text Box 5"/>
              <p:cNvSpPr txBox="1">
                <a:spLocks noChangeArrowheads="1"/>
              </p:cNvSpPr>
              <p:nvPr/>
            </p:nvSpPr>
            <p:spPr bwMode="auto">
              <a:xfrm>
                <a:off x="3063280" y="1268760"/>
                <a:ext cx="2989509" cy="614215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zh-TW" altLang="en-US" sz="2800" b="1" dirty="0" smtClean="0">
                    <a:latin typeface="Times New Roman" pitchFamily="18" charset="0"/>
                    <a:ea typeface="標楷體" pitchFamily="65" charset="-120"/>
                  </a:rPr>
                  <a:t>改善</a:t>
                </a:r>
                <a:r>
                  <a:rPr lang="zh-TW" altLang="en-US" sz="2800" b="1" dirty="0" smtClean="0">
                    <a:solidFill>
                      <a:schemeClr val="hlink"/>
                    </a:solidFill>
                    <a:latin typeface="Times New Roman" pitchFamily="18" charset="0"/>
                    <a:ea typeface="標楷體" pitchFamily="65" charset="-120"/>
                  </a:rPr>
                  <a:t> </a:t>
                </a:r>
                <a:r>
                  <a:rPr lang="en-US" altLang="zh-TW" sz="2800" b="1" dirty="0" smtClean="0">
                    <a:latin typeface="Times New Roman" pitchFamily="18" charset="0"/>
                    <a:ea typeface="標楷體" pitchFamily="65" charset="-120"/>
                  </a:rPr>
                  <a:t>(</a:t>
                </a:r>
                <a:r>
                  <a:rPr lang="zh-TW" altLang="en-US" sz="2800" b="1" dirty="0">
                    <a:solidFill>
                      <a:schemeClr val="hlink"/>
                    </a:solidFill>
                    <a:latin typeface="Times New Roman" pitchFamily="18" charset="0"/>
                    <a:ea typeface="標楷體" pitchFamily="65" charset="-120"/>
                  </a:rPr>
                  <a:t>典範強化</a:t>
                </a:r>
                <a:r>
                  <a:rPr lang="en-US" altLang="zh-TW" sz="2800" b="1" dirty="0" smtClean="0">
                    <a:latin typeface="Times New Roman" pitchFamily="18" charset="0"/>
                    <a:ea typeface="標楷體" pitchFamily="65" charset="-120"/>
                  </a:rPr>
                  <a:t>)</a:t>
                </a:r>
                <a:endParaRPr lang="en-US" altLang="zh-TW" sz="2800" b="1" dirty="0">
                  <a:latin typeface="Times New Roman" pitchFamily="18" charset="0"/>
                  <a:ea typeface="標楷體" pitchFamily="65" charset="-120"/>
                </a:endParaRPr>
              </a:p>
            </p:txBody>
          </p:sp>
          <p:sp>
            <p:nvSpPr>
              <p:cNvPr id="9" name="向右箭號 8"/>
              <p:cNvSpPr/>
              <p:nvPr/>
            </p:nvSpPr>
            <p:spPr>
              <a:xfrm>
                <a:off x="3971467" y="2708920"/>
                <a:ext cx="357120" cy="288032"/>
              </a:xfrm>
              <a:prstGeom prst="rightArrow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0" name="矩形 9"/>
              <p:cNvSpPr/>
              <p:nvPr/>
            </p:nvSpPr>
            <p:spPr>
              <a:xfrm>
                <a:off x="1331640" y="1268760"/>
                <a:ext cx="5472608" cy="2736304"/>
              </a:xfrm>
              <a:prstGeom prst="rect">
                <a:avLst/>
              </a:prstGeom>
              <a:noFill/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grpSp>
          <p:nvGrpSpPr>
            <p:cNvPr id="12" name="群組 11"/>
            <p:cNvGrpSpPr/>
            <p:nvPr/>
          </p:nvGrpSpPr>
          <p:grpSpPr>
            <a:xfrm>
              <a:off x="1829609" y="3429000"/>
              <a:ext cx="4758615" cy="2773153"/>
              <a:chOff x="-953865" y="2534390"/>
              <a:chExt cx="6756851" cy="3803321"/>
            </a:xfrm>
          </p:grpSpPr>
          <p:graphicFrame>
            <p:nvGraphicFramePr>
              <p:cNvPr id="13" name="Object 3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843743117"/>
                  </p:ext>
                </p:extLst>
              </p:nvPr>
            </p:nvGraphicFramePr>
            <p:xfrm>
              <a:off x="-953865" y="3620722"/>
              <a:ext cx="3124537" cy="2716989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124" name="多媒體項目" r:id="rId7" imgW="1365840" imgH="1327320" progId="">
                      <p:embed/>
                    </p:oleObj>
                  </mc:Choice>
                  <mc:Fallback>
                    <p:oleObj name="多媒體項目" r:id="rId7" imgW="1365840" imgH="1327320" progId="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-953865" y="3620722"/>
                            <a:ext cx="3124537" cy="2716989"/>
                          </a:xfrm>
                          <a:prstGeom prst="rect">
                            <a:avLst/>
                          </a:prstGeom>
                          <a:solidFill>
                            <a:srgbClr val="00FF00"/>
                          </a:solidFill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4" name="Object 4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792724866"/>
                  </p:ext>
                </p:extLst>
              </p:nvPr>
            </p:nvGraphicFramePr>
            <p:xfrm>
              <a:off x="3099375" y="3662337"/>
              <a:ext cx="2703611" cy="256607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125" name="多媒體項目" r:id="rId8" imgW="2027880" imgH="1845720" progId="">
                      <p:embed/>
                    </p:oleObj>
                  </mc:Choice>
                  <mc:Fallback>
                    <p:oleObj name="多媒體項目" r:id="rId8" imgW="2027880" imgH="1845720" progId="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099375" y="3662337"/>
                            <a:ext cx="2703611" cy="2566073"/>
                          </a:xfrm>
                          <a:prstGeom prst="rect">
                            <a:avLst/>
                          </a:prstGeom>
                          <a:solidFill>
                            <a:srgbClr val="00FF00"/>
                          </a:solidFill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5" name="Text Box 5"/>
              <p:cNvSpPr txBox="1">
                <a:spLocks noChangeArrowheads="1"/>
              </p:cNvSpPr>
              <p:nvPr/>
            </p:nvSpPr>
            <p:spPr bwMode="auto">
              <a:xfrm>
                <a:off x="914400" y="2534390"/>
                <a:ext cx="4244863" cy="842382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zh-TW" altLang="en-US" sz="2800" b="1" dirty="0" smtClean="0">
                    <a:latin typeface="Times New Roman" pitchFamily="18" charset="0"/>
                    <a:ea typeface="標楷體" pitchFamily="65" charset="-120"/>
                  </a:rPr>
                  <a:t>再造</a:t>
                </a:r>
                <a:r>
                  <a:rPr lang="zh-TW" altLang="en-US" sz="2800" b="1" dirty="0" smtClean="0">
                    <a:solidFill>
                      <a:srgbClr val="FFFF00"/>
                    </a:solidFill>
                    <a:latin typeface="Times New Roman" pitchFamily="18" charset="0"/>
                    <a:ea typeface="標楷體" pitchFamily="65" charset="-120"/>
                  </a:rPr>
                  <a:t> </a:t>
                </a:r>
                <a:r>
                  <a:rPr lang="en-US" altLang="zh-TW" sz="2800" b="1" dirty="0" smtClean="0">
                    <a:latin typeface="Times New Roman" pitchFamily="18" charset="0"/>
                    <a:ea typeface="標楷體" pitchFamily="65" charset="-120"/>
                  </a:rPr>
                  <a:t>(</a:t>
                </a:r>
                <a:r>
                  <a:rPr lang="zh-TW" altLang="en-US" sz="2800" b="1" dirty="0">
                    <a:solidFill>
                      <a:srgbClr val="FFFF00"/>
                    </a:solidFill>
                    <a:latin typeface="Times New Roman" pitchFamily="18" charset="0"/>
                    <a:ea typeface="標楷體" pitchFamily="65" charset="-120"/>
                  </a:rPr>
                  <a:t>典範轉移</a:t>
                </a:r>
                <a:r>
                  <a:rPr lang="en-US" altLang="zh-TW" sz="2800" b="1" dirty="0" smtClean="0">
                    <a:latin typeface="Times New Roman" pitchFamily="18" charset="0"/>
                    <a:ea typeface="標楷體" pitchFamily="65" charset="-120"/>
                  </a:rPr>
                  <a:t>)</a:t>
                </a:r>
                <a:endParaRPr lang="en-US" altLang="zh-TW" sz="2800" b="1" dirty="0">
                  <a:latin typeface="Times New Roman" pitchFamily="18" charset="0"/>
                  <a:ea typeface="標楷體" pitchFamily="65" charset="-120"/>
                </a:endParaRPr>
              </a:p>
            </p:txBody>
          </p:sp>
        </p:grpSp>
        <p:sp>
          <p:nvSpPr>
            <p:cNvPr id="16" name="矩形 15"/>
            <p:cNvSpPr/>
            <p:nvPr/>
          </p:nvSpPr>
          <p:spPr>
            <a:xfrm>
              <a:off x="1413724" y="3429000"/>
              <a:ext cx="5472608" cy="2952328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7" name="向右箭號 16"/>
            <p:cNvSpPr/>
            <p:nvPr/>
          </p:nvSpPr>
          <p:spPr>
            <a:xfrm>
              <a:off x="4150027" y="5085184"/>
              <a:ext cx="421973" cy="288032"/>
            </a:xfrm>
            <a:prstGeom prst="rightArrow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804281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EEA901-59E5-4494-9A1E-867FC2C7C63E}" type="slidenum">
              <a:rPr lang="en-US" altLang="zh-TW"/>
              <a:pPr>
                <a:defRPr/>
              </a:pPr>
              <a:t>4</a:t>
            </a:fld>
            <a:endParaRPr lang="en-US" altLang="zh-TW"/>
          </a:p>
        </p:txBody>
      </p:sp>
      <p:sp>
        <p:nvSpPr>
          <p:cNvPr id="216781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chemeClr val="tx1"/>
                </a:solidFill>
              </a:rPr>
              <a:t>再</a:t>
            </a:r>
            <a:r>
              <a:rPr lang="zh-TW" altLang="en-US" smtClean="0"/>
              <a:t>造與改善</a:t>
            </a:r>
          </a:p>
        </p:txBody>
      </p:sp>
      <p:pic>
        <p:nvPicPr>
          <p:cNvPr id="4099" name="Picture 3" descr="C:\Users\USER\Pictures\snapshot2012112014181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3789040"/>
            <a:ext cx="6096000" cy="255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Users\USER\Pictures\snapshot2012112014223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24744"/>
            <a:ext cx="6096000" cy="255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C1AF44-CFDD-40A0-BC52-7C3CBC3F309C}" type="slidenum">
              <a:rPr lang="en-US" altLang="zh-TW"/>
              <a:pPr>
                <a:defRPr/>
              </a:pPr>
              <a:t>5</a:t>
            </a:fld>
            <a:endParaRPr lang="en-US" altLang="zh-TW"/>
          </a:p>
        </p:txBody>
      </p:sp>
      <p:sp>
        <p:nvSpPr>
          <p:cNvPr id="1685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chemeClr val="tx1"/>
                </a:solidFill>
              </a:rPr>
              <a:t>再</a:t>
            </a:r>
            <a:r>
              <a:rPr lang="zh-TW" altLang="en-US" smtClean="0"/>
              <a:t>造與改善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286000" y="1676400"/>
            <a:ext cx="5510213" cy="3490913"/>
            <a:chOff x="1440" y="1056"/>
            <a:chExt cx="3471" cy="2199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1440" y="1056"/>
              <a:ext cx="3471" cy="2199"/>
              <a:chOff x="1776" y="864"/>
              <a:chExt cx="3471" cy="2199"/>
            </a:xfrm>
          </p:grpSpPr>
          <p:sp>
            <p:nvSpPr>
              <p:cNvPr id="35849" name="Freeform 5"/>
              <p:cNvSpPr>
                <a:spLocks/>
              </p:cNvSpPr>
              <p:nvPr/>
            </p:nvSpPr>
            <p:spPr bwMode="auto">
              <a:xfrm>
                <a:off x="2064" y="864"/>
                <a:ext cx="815" cy="1540"/>
              </a:xfrm>
              <a:custGeom>
                <a:avLst/>
                <a:gdLst>
                  <a:gd name="T0" fmla="*/ 433 w 641"/>
                  <a:gd name="T1" fmla="*/ 453 h 1540"/>
                  <a:gd name="T2" fmla="*/ 395 w 641"/>
                  <a:gd name="T3" fmla="*/ 292 h 1540"/>
                  <a:gd name="T4" fmla="*/ 380 w 641"/>
                  <a:gd name="T5" fmla="*/ 112 h 1540"/>
                  <a:gd name="T6" fmla="*/ 399 w 641"/>
                  <a:gd name="T7" fmla="*/ 10 h 1540"/>
                  <a:gd name="T8" fmla="*/ 373 w 641"/>
                  <a:gd name="T9" fmla="*/ 67 h 1540"/>
                  <a:gd name="T10" fmla="*/ 361 w 641"/>
                  <a:gd name="T11" fmla="*/ 67 h 1540"/>
                  <a:gd name="T12" fmla="*/ 338 w 641"/>
                  <a:gd name="T13" fmla="*/ 132 h 1540"/>
                  <a:gd name="T14" fmla="*/ 325 w 641"/>
                  <a:gd name="T15" fmla="*/ 227 h 1540"/>
                  <a:gd name="T16" fmla="*/ 306 w 641"/>
                  <a:gd name="T17" fmla="*/ 239 h 1540"/>
                  <a:gd name="T18" fmla="*/ 283 w 641"/>
                  <a:gd name="T19" fmla="*/ 146 h 1540"/>
                  <a:gd name="T20" fmla="*/ 273 w 641"/>
                  <a:gd name="T21" fmla="*/ 50 h 1540"/>
                  <a:gd name="T22" fmla="*/ 265 w 641"/>
                  <a:gd name="T23" fmla="*/ 12 h 1540"/>
                  <a:gd name="T24" fmla="*/ 235 w 641"/>
                  <a:gd name="T25" fmla="*/ 82 h 1540"/>
                  <a:gd name="T26" fmla="*/ 226 w 641"/>
                  <a:gd name="T27" fmla="*/ 160 h 1540"/>
                  <a:gd name="T28" fmla="*/ 210 w 641"/>
                  <a:gd name="T29" fmla="*/ 89 h 1540"/>
                  <a:gd name="T30" fmla="*/ 191 w 641"/>
                  <a:gd name="T31" fmla="*/ 67 h 1540"/>
                  <a:gd name="T32" fmla="*/ 175 w 641"/>
                  <a:gd name="T33" fmla="*/ 135 h 1540"/>
                  <a:gd name="T34" fmla="*/ 173 w 641"/>
                  <a:gd name="T35" fmla="*/ 218 h 1540"/>
                  <a:gd name="T36" fmla="*/ 143 w 641"/>
                  <a:gd name="T37" fmla="*/ 146 h 1540"/>
                  <a:gd name="T38" fmla="*/ 118 w 641"/>
                  <a:gd name="T39" fmla="*/ 156 h 1540"/>
                  <a:gd name="T40" fmla="*/ 102 w 641"/>
                  <a:gd name="T41" fmla="*/ 253 h 1540"/>
                  <a:gd name="T42" fmla="*/ 121 w 641"/>
                  <a:gd name="T43" fmla="*/ 326 h 1540"/>
                  <a:gd name="T44" fmla="*/ 100 w 641"/>
                  <a:gd name="T45" fmla="*/ 329 h 1540"/>
                  <a:gd name="T46" fmla="*/ 87 w 641"/>
                  <a:gd name="T47" fmla="*/ 332 h 1540"/>
                  <a:gd name="T48" fmla="*/ 84 w 641"/>
                  <a:gd name="T49" fmla="*/ 367 h 1540"/>
                  <a:gd name="T50" fmla="*/ 39 w 641"/>
                  <a:gd name="T51" fmla="*/ 349 h 1540"/>
                  <a:gd name="T52" fmla="*/ 45 w 641"/>
                  <a:gd name="T53" fmla="*/ 453 h 1540"/>
                  <a:gd name="T54" fmla="*/ 49 w 641"/>
                  <a:gd name="T55" fmla="*/ 517 h 1540"/>
                  <a:gd name="T56" fmla="*/ 0 w 641"/>
                  <a:gd name="T57" fmla="*/ 486 h 1540"/>
                  <a:gd name="T58" fmla="*/ 21 w 641"/>
                  <a:gd name="T59" fmla="*/ 601 h 1540"/>
                  <a:gd name="T60" fmla="*/ 76 w 641"/>
                  <a:gd name="T61" fmla="*/ 690 h 1540"/>
                  <a:gd name="T62" fmla="*/ 50 w 641"/>
                  <a:gd name="T63" fmla="*/ 718 h 1540"/>
                  <a:gd name="T64" fmla="*/ 91 w 641"/>
                  <a:gd name="T65" fmla="*/ 807 h 1540"/>
                  <a:gd name="T66" fmla="*/ 84 w 641"/>
                  <a:gd name="T67" fmla="*/ 838 h 1540"/>
                  <a:gd name="T68" fmla="*/ 124 w 641"/>
                  <a:gd name="T69" fmla="*/ 912 h 1540"/>
                  <a:gd name="T70" fmla="*/ 172 w 641"/>
                  <a:gd name="T71" fmla="*/ 987 h 1540"/>
                  <a:gd name="T72" fmla="*/ 153 w 641"/>
                  <a:gd name="T73" fmla="*/ 1052 h 1540"/>
                  <a:gd name="T74" fmla="*/ 181 w 641"/>
                  <a:gd name="T75" fmla="*/ 1166 h 1540"/>
                  <a:gd name="T76" fmla="*/ 165 w 641"/>
                  <a:gd name="T77" fmla="*/ 1208 h 1540"/>
                  <a:gd name="T78" fmla="*/ 190 w 641"/>
                  <a:gd name="T79" fmla="*/ 1291 h 1540"/>
                  <a:gd name="T80" fmla="*/ 243 w 641"/>
                  <a:gd name="T81" fmla="*/ 1401 h 1540"/>
                  <a:gd name="T82" fmla="*/ 294 w 641"/>
                  <a:gd name="T83" fmla="*/ 1456 h 1540"/>
                  <a:gd name="T84" fmla="*/ 370 w 641"/>
                  <a:gd name="T85" fmla="*/ 1498 h 1540"/>
                  <a:gd name="T86" fmla="*/ 457 w 641"/>
                  <a:gd name="T87" fmla="*/ 1529 h 1540"/>
                  <a:gd name="T88" fmla="*/ 556 w 641"/>
                  <a:gd name="T89" fmla="*/ 1540 h 1540"/>
                  <a:gd name="T90" fmla="*/ 641 w 641"/>
                  <a:gd name="T91" fmla="*/ 1531 h 1540"/>
                  <a:gd name="T92" fmla="*/ 459 w 641"/>
                  <a:gd name="T93" fmla="*/ 542 h 1540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641"/>
                  <a:gd name="T142" fmla="*/ 0 h 1540"/>
                  <a:gd name="T143" fmla="*/ 641 w 641"/>
                  <a:gd name="T144" fmla="*/ 1540 h 1540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641" h="1540">
                    <a:moveTo>
                      <a:pt x="459" y="542"/>
                    </a:moveTo>
                    <a:lnTo>
                      <a:pt x="433" y="453"/>
                    </a:lnTo>
                    <a:lnTo>
                      <a:pt x="411" y="370"/>
                    </a:lnTo>
                    <a:lnTo>
                      <a:pt x="395" y="292"/>
                    </a:lnTo>
                    <a:lnTo>
                      <a:pt x="386" y="202"/>
                    </a:lnTo>
                    <a:lnTo>
                      <a:pt x="380" y="112"/>
                    </a:lnTo>
                    <a:lnTo>
                      <a:pt x="387" y="60"/>
                    </a:lnTo>
                    <a:lnTo>
                      <a:pt x="399" y="10"/>
                    </a:lnTo>
                    <a:lnTo>
                      <a:pt x="386" y="33"/>
                    </a:lnTo>
                    <a:lnTo>
                      <a:pt x="373" y="67"/>
                    </a:lnTo>
                    <a:lnTo>
                      <a:pt x="360" y="96"/>
                    </a:lnTo>
                    <a:lnTo>
                      <a:pt x="361" y="67"/>
                    </a:lnTo>
                    <a:lnTo>
                      <a:pt x="348" y="95"/>
                    </a:lnTo>
                    <a:lnTo>
                      <a:pt x="338" y="132"/>
                    </a:lnTo>
                    <a:lnTo>
                      <a:pt x="328" y="185"/>
                    </a:lnTo>
                    <a:lnTo>
                      <a:pt x="325" y="227"/>
                    </a:lnTo>
                    <a:lnTo>
                      <a:pt x="325" y="266"/>
                    </a:lnTo>
                    <a:lnTo>
                      <a:pt x="306" y="239"/>
                    </a:lnTo>
                    <a:lnTo>
                      <a:pt x="293" y="204"/>
                    </a:lnTo>
                    <a:lnTo>
                      <a:pt x="283" y="146"/>
                    </a:lnTo>
                    <a:lnTo>
                      <a:pt x="277" y="92"/>
                    </a:lnTo>
                    <a:lnTo>
                      <a:pt x="273" y="50"/>
                    </a:lnTo>
                    <a:lnTo>
                      <a:pt x="280" y="0"/>
                    </a:lnTo>
                    <a:lnTo>
                      <a:pt x="265" y="12"/>
                    </a:lnTo>
                    <a:lnTo>
                      <a:pt x="249" y="39"/>
                    </a:lnTo>
                    <a:lnTo>
                      <a:pt x="235" y="82"/>
                    </a:lnTo>
                    <a:lnTo>
                      <a:pt x="229" y="116"/>
                    </a:lnTo>
                    <a:lnTo>
                      <a:pt x="226" y="160"/>
                    </a:lnTo>
                    <a:lnTo>
                      <a:pt x="218" y="125"/>
                    </a:lnTo>
                    <a:lnTo>
                      <a:pt x="210" y="89"/>
                    </a:lnTo>
                    <a:lnTo>
                      <a:pt x="201" y="35"/>
                    </a:lnTo>
                    <a:lnTo>
                      <a:pt x="191" y="67"/>
                    </a:lnTo>
                    <a:lnTo>
                      <a:pt x="181" y="95"/>
                    </a:lnTo>
                    <a:lnTo>
                      <a:pt x="175" y="135"/>
                    </a:lnTo>
                    <a:lnTo>
                      <a:pt x="170" y="176"/>
                    </a:lnTo>
                    <a:lnTo>
                      <a:pt x="173" y="218"/>
                    </a:lnTo>
                    <a:lnTo>
                      <a:pt x="156" y="182"/>
                    </a:lnTo>
                    <a:lnTo>
                      <a:pt x="143" y="146"/>
                    </a:lnTo>
                    <a:lnTo>
                      <a:pt x="131" y="102"/>
                    </a:lnTo>
                    <a:lnTo>
                      <a:pt x="118" y="156"/>
                    </a:lnTo>
                    <a:lnTo>
                      <a:pt x="106" y="207"/>
                    </a:lnTo>
                    <a:lnTo>
                      <a:pt x="102" y="253"/>
                    </a:lnTo>
                    <a:lnTo>
                      <a:pt x="108" y="294"/>
                    </a:lnTo>
                    <a:lnTo>
                      <a:pt x="121" y="326"/>
                    </a:lnTo>
                    <a:lnTo>
                      <a:pt x="103" y="306"/>
                    </a:lnTo>
                    <a:lnTo>
                      <a:pt x="100" y="329"/>
                    </a:lnTo>
                    <a:lnTo>
                      <a:pt x="106" y="357"/>
                    </a:lnTo>
                    <a:lnTo>
                      <a:pt x="87" y="332"/>
                    </a:lnTo>
                    <a:lnTo>
                      <a:pt x="86" y="345"/>
                    </a:lnTo>
                    <a:lnTo>
                      <a:pt x="84" y="367"/>
                    </a:lnTo>
                    <a:lnTo>
                      <a:pt x="45" y="310"/>
                    </a:lnTo>
                    <a:lnTo>
                      <a:pt x="39" y="349"/>
                    </a:lnTo>
                    <a:lnTo>
                      <a:pt x="36" y="390"/>
                    </a:lnTo>
                    <a:lnTo>
                      <a:pt x="45" y="453"/>
                    </a:lnTo>
                    <a:lnTo>
                      <a:pt x="63" y="536"/>
                    </a:lnTo>
                    <a:lnTo>
                      <a:pt x="49" y="517"/>
                    </a:lnTo>
                    <a:lnTo>
                      <a:pt x="54" y="551"/>
                    </a:lnTo>
                    <a:lnTo>
                      <a:pt x="0" y="486"/>
                    </a:lnTo>
                    <a:lnTo>
                      <a:pt x="7" y="558"/>
                    </a:lnTo>
                    <a:lnTo>
                      <a:pt x="21" y="601"/>
                    </a:lnTo>
                    <a:lnTo>
                      <a:pt x="47" y="651"/>
                    </a:lnTo>
                    <a:lnTo>
                      <a:pt x="76" y="690"/>
                    </a:lnTo>
                    <a:lnTo>
                      <a:pt x="38" y="668"/>
                    </a:lnTo>
                    <a:lnTo>
                      <a:pt x="50" y="718"/>
                    </a:lnTo>
                    <a:lnTo>
                      <a:pt x="70" y="765"/>
                    </a:lnTo>
                    <a:lnTo>
                      <a:pt x="91" y="807"/>
                    </a:lnTo>
                    <a:lnTo>
                      <a:pt x="119" y="846"/>
                    </a:lnTo>
                    <a:lnTo>
                      <a:pt x="84" y="838"/>
                    </a:lnTo>
                    <a:lnTo>
                      <a:pt x="150" y="919"/>
                    </a:lnTo>
                    <a:lnTo>
                      <a:pt x="124" y="912"/>
                    </a:lnTo>
                    <a:lnTo>
                      <a:pt x="143" y="945"/>
                    </a:lnTo>
                    <a:lnTo>
                      <a:pt x="172" y="987"/>
                    </a:lnTo>
                    <a:lnTo>
                      <a:pt x="146" y="974"/>
                    </a:lnTo>
                    <a:lnTo>
                      <a:pt x="153" y="1052"/>
                    </a:lnTo>
                    <a:lnTo>
                      <a:pt x="163" y="1118"/>
                    </a:lnTo>
                    <a:lnTo>
                      <a:pt x="181" y="1166"/>
                    </a:lnTo>
                    <a:lnTo>
                      <a:pt x="150" y="1144"/>
                    </a:lnTo>
                    <a:lnTo>
                      <a:pt x="165" y="1208"/>
                    </a:lnTo>
                    <a:lnTo>
                      <a:pt x="175" y="1249"/>
                    </a:lnTo>
                    <a:lnTo>
                      <a:pt x="190" y="1291"/>
                    </a:lnTo>
                    <a:lnTo>
                      <a:pt x="226" y="1348"/>
                    </a:lnTo>
                    <a:lnTo>
                      <a:pt x="243" y="1401"/>
                    </a:lnTo>
                    <a:lnTo>
                      <a:pt x="265" y="1432"/>
                    </a:lnTo>
                    <a:lnTo>
                      <a:pt x="294" y="1456"/>
                    </a:lnTo>
                    <a:lnTo>
                      <a:pt x="329" y="1477"/>
                    </a:lnTo>
                    <a:lnTo>
                      <a:pt x="370" y="1498"/>
                    </a:lnTo>
                    <a:lnTo>
                      <a:pt x="414" y="1516"/>
                    </a:lnTo>
                    <a:lnTo>
                      <a:pt x="457" y="1529"/>
                    </a:lnTo>
                    <a:lnTo>
                      <a:pt x="510" y="1539"/>
                    </a:lnTo>
                    <a:lnTo>
                      <a:pt x="556" y="1540"/>
                    </a:lnTo>
                    <a:lnTo>
                      <a:pt x="600" y="1536"/>
                    </a:lnTo>
                    <a:lnTo>
                      <a:pt x="641" y="1531"/>
                    </a:lnTo>
                    <a:lnTo>
                      <a:pt x="494" y="909"/>
                    </a:lnTo>
                    <a:lnTo>
                      <a:pt x="459" y="542"/>
                    </a:lnTo>
                    <a:close/>
                  </a:path>
                </a:pathLst>
              </a:custGeom>
              <a:solidFill>
                <a:srgbClr val="FF993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grpSp>
            <p:nvGrpSpPr>
              <p:cNvPr id="4" name="Group 6"/>
              <p:cNvGrpSpPr>
                <a:grpSpLocks/>
              </p:cNvGrpSpPr>
              <p:nvPr/>
            </p:nvGrpSpPr>
            <p:grpSpPr bwMode="auto">
              <a:xfrm>
                <a:off x="1776" y="1104"/>
                <a:ext cx="3471" cy="1959"/>
                <a:chOff x="1776" y="1104"/>
                <a:chExt cx="3471" cy="1959"/>
              </a:xfrm>
            </p:grpSpPr>
            <p:sp>
              <p:nvSpPr>
                <p:cNvPr id="35851" name="Freeform 7"/>
                <p:cNvSpPr>
                  <a:spLocks/>
                </p:cNvSpPr>
                <p:nvPr/>
              </p:nvSpPr>
              <p:spPr bwMode="auto">
                <a:xfrm>
                  <a:off x="2520" y="1266"/>
                  <a:ext cx="1004" cy="1761"/>
                </a:xfrm>
                <a:custGeom>
                  <a:avLst/>
                  <a:gdLst>
                    <a:gd name="T0" fmla="*/ 278 w 790"/>
                    <a:gd name="T1" fmla="*/ 25 h 1761"/>
                    <a:gd name="T2" fmla="*/ 228 w 790"/>
                    <a:gd name="T3" fmla="*/ 96 h 1761"/>
                    <a:gd name="T4" fmla="*/ 214 w 790"/>
                    <a:gd name="T5" fmla="*/ 165 h 1761"/>
                    <a:gd name="T6" fmla="*/ 230 w 790"/>
                    <a:gd name="T7" fmla="*/ 220 h 1761"/>
                    <a:gd name="T8" fmla="*/ 180 w 790"/>
                    <a:gd name="T9" fmla="*/ 168 h 1761"/>
                    <a:gd name="T10" fmla="*/ 209 w 790"/>
                    <a:gd name="T11" fmla="*/ 243 h 1761"/>
                    <a:gd name="T12" fmla="*/ 129 w 790"/>
                    <a:gd name="T13" fmla="*/ 281 h 1761"/>
                    <a:gd name="T14" fmla="*/ 36 w 790"/>
                    <a:gd name="T15" fmla="*/ 327 h 1761"/>
                    <a:gd name="T16" fmla="*/ 148 w 790"/>
                    <a:gd name="T17" fmla="*/ 476 h 1761"/>
                    <a:gd name="T18" fmla="*/ 51 w 790"/>
                    <a:gd name="T19" fmla="*/ 440 h 1761"/>
                    <a:gd name="T20" fmla="*/ 77 w 790"/>
                    <a:gd name="T21" fmla="*/ 507 h 1761"/>
                    <a:gd name="T22" fmla="*/ 230 w 790"/>
                    <a:gd name="T23" fmla="*/ 988 h 1761"/>
                    <a:gd name="T24" fmla="*/ 215 w 790"/>
                    <a:gd name="T25" fmla="*/ 1015 h 1761"/>
                    <a:gd name="T26" fmla="*/ 312 w 790"/>
                    <a:gd name="T27" fmla="*/ 1166 h 1761"/>
                    <a:gd name="T28" fmla="*/ 295 w 790"/>
                    <a:gd name="T29" fmla="*/ 1177 h 1761"/>
                    <a:gd name="T30" fmla="*/ 230 w 790"/>
                    <a:gd name="T31" fmla="*/ 1166 h 1761"/>
                    <a:gd name="T32" fmla="*/ 175 w 790"/>
                    <a:gd name="T33" fmla="*/ 1147 h 1761"/>
                    <a:gd name="T34" fmla="*/ 120 w 790"/>
                    <a:gd name="T35" fmla="*/ 1128 h 1761"/>
                    <a:gd name="T36" fmla="*/ 76 w 790"/>
                    <a:gd name="T37" fmla="*/ 1100 h 1761"/>
                    <a:gd name="T38" fmla="*/ 35 w 790"/>
                    <a:gd name="T39" fmla="*/ 1066 h 1761"/>
                    <a:gd name="T40" fmla="*/ 46 w 790"/>
                    <a:gd name="T41" fmla="*/ 1109 h 1761"/>
                    <a:gd name="T42" fmla="*/ 65 w 790"/>
                    <a:gd name="T43" fmla="*/ 1142 h 1761"/>
                    <a:gd name="T44" fmla="*/ 97 w 790"/>
                    <a:gd name="T45" fmla="*/ 1170 h 1761"/>
                    <a:gd name="T46" fmla="*/ 145 w 790"/>
                    <a:gd name="T47" fmla="*/ 1198 h 1761"/>
                    <a:gd name="T48" fmla="*/ 194 w 790"/>
                    <a:gd name="T49" fmla="*/ 1219 h 1761"/>
                    <a:gd name="T50" fmla="*/ 243 w 790"/>
                    <a:gd name="T51" fmla="*/ 1233 h 1761"/>
                    <a:gd name="T52" fmla="*/ 254 w 790"/>
                    <a:gd name="T53" fmla="*/ 1258 h 1761"/>
                    <a:gd name="T54" fmla="*/ 235 w 790"/>
                    <a:gd name="T55" fmla="*/ 1316 h 1761"/>
                    <a:gd name="T56" fmla="*/ 228 w 790"/>
                    <a:gd name="T57" fmla="*/ 1377 h 1761"/>
                    <a:gd name="T58" fmla="*/ 234 w 790"/>
                    <a:gd name="T59" fmla="*/ 1413 h 1761"/>
                    <a:gd name="T60" fmla="*/ 260 w 790"/>
                    <a:gd name="T61" fmla="*/ 1436 h 1761"/>
                    <a:gd name="T62" fmla="*/ 281 w 790"/>
                    <a:gd name="T63" fmla="*/ 1440 h 1761"/>
                    <a:gd name="T64" fmla="*/ 304 w 790"/>
                    <a:gd name="T65" fmla="*/ 1450 h 1761"/>
                    <a:gd name="T66" fmla="*/ 321 w 790"/>
                    <a:gd name="T67" fmla="*/ 1461 h 1761"/>
                    <a:gd name="T68" fmla="*/ 338 w 790"/>
                    <a:gd name="T69" fmla="*/ 1475 h 1761"/>
                    <a:gd name="T70" fmla="*/ 354 w 790"/>
                    <a:gd name="T71" fmla="*/ 1517 h 1761"/>
                    <a:gd name="T72" fmla="*/ 377 w 790"/>
                    <a:gd name="T73" fmla="*/ 1537 h 1761"/>
                    <a:gd name="T74" fmla="*/ 370 w 790"/>
                    <a:gd name="T75" fmla="*/ 1586 h 1761"/>
                    <a:gd name="T76" fmla="*/ 517 w 790"/>
                    <a:gd name="T77" fmla="*/ 1604 h 1761"/>
                    <a:gd name="T78" fmla="*/ 613 w 790"/>
                    <a:gd name="T79" fmla="*/ 1615 h 1761"/>
                    <a:gd name="T80" fmla="*/ 624 w 790"/>
                    <a:gd name="T81" fmla="*/ 1636 h 1761"/>
                    <a:gd name="T82" fmla="*/ 622 w 790"/>
                    <a:gd name="T83" fmla="*/ 1688 h 1761"/>
                    <a:gd name="T84" fmla="*/ 653 w 790"/>
                    <a:gd name="T85" fmla="*/ 1696 h 1761"/>
                    <a:gd name="T86" fmla="*/ 651 w 790"/>
                    <a:gd name="T87" fmla="*/ 1720 h 1761"/>
                    <a:gd name="T88" fmla="*/ 672 w 790"/>
                    <a:gd name="T89" fmla="*/ 1729 h 1761"/>
                    <a:gd name="T90" fmla="*/ 677 w 790"/>
                    <a:gd name="T91" fmla="*/ 1738 h 1761"/>
                    <a:gd name="T92" fmla="*/ 681 w 790"/>
                    <a:gd name="T93" fmla="*/ 1758 h 1761"/>
                    <a:gd name="T94" fmla="*/ 705 w 790"/>
                    <a:gd name="T95" fmla="*/ 1760 h 1761"/>
                    <a:gd name="T96" fmla="*/ 740 w 790"/>
                    <a:gd name="T97" fmla="*/ 1738 h 1761"/>
                    <a:gd name="T98" fmla="*/ 751 w 790"/>
                    <a:gd name="T99" fmla="*/ 1711 h 1761"/>
                    <a:gd name="T100" fmla="*/ 790 w 790"/>
                    <a:gd name="T101" fmla="*/ 1568 h 1761"/>
                    <a:gd name="T102" fmla="*/ 631 w 790"/>
                    <a:gd name="T103" fmla="*/ 1353 h 1761"/>
                    <a:gd name="T104" fmla="*/ 580 w 790"/>
                    <a:gd name="T105" fmla="*/ 1327 h 1761"/>
                    <a:gd name="T106" fmla="*/ 532 w 790"/>
                    <a:gd name="T107" fmla="*/ 1327 h 1761"/>
                    <a:gd name="T108" fmla="*/ 474 w 790"/>
                    <a:gd name="T109" fmla="*/ 1010 h 1761"/>
                    <a:gd name="T110" fmla="*/ 321 w 790"/>
                    <a:gd name="T111" fmla="*/ 571 h 1761"/>
                    <a:gd name="T112" fmla="*/ 240 w 790"/>
                    <a:gd name="T113" fmla="*/ 137 h 1761"/>
                    <a:gd name="T114" fmla="*/ 311 w 790"/>
                    <a:gd name="T115" fmla="*/ 0 h 1761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w 790"/>
                    <a:gd name="T175" fmla="*/ 0 h 1761"/>
                    <a:gd name="T176" fmla="*/ 790 w 790"/>
                    <a:gd name="T177" fmla="*/ 1761 h 1761"/>
                  </a:gdLst>
                  <a:ahLst/>
                  <a:cxnLst>
                    <a:cxn ang="T116">
                      <a:pos x="T0" y="T1"/>
                    </a:cxn>
                    <a:cxn ang="T117">
                      <a:pos x="T2" y="T3"/>
                    </a:cxn>
                    <a:cxn ang="T118">
                      <a:pos x="T4" y="T5"/>
                    </a:cxn>
                    <a:cxn ang="T119">
                      <a:pos x="T6" y="T7"/>
                    </a:cxn>
                    <a:cxn ang="T120">
                      <a:pos x="T8" y="T9"/>
                    </a:cxn>
                    <a:cxn ang="T121">
                      <a:pos x="T10" y="T11"/>
                    </a:cxn>
                    <a:cxn ang="T122">
                      <a:pos x="T12" y="T13"/>
                    </a:cxn>
                    <a:cxn ang="T123">
                      <a:pos x="T14" y="T15"/>
                    </a:cxn>
                    <a:cxn ang="T124">
                      <a:pos x="T16" y="T17"/>
                    </a:cxn>
                    <a:cxn ang="T125">
                      <a:pos x="T18" y="T19"/>
                    </a:cxn>
                    <a:cxn ang="T126">
                      <a:pos x="T20" y="T21"/>
                    </a:cxn>
                    <a:cxn ang="T127">
                      <a:pos x="T22" y="T23"/>
                    </a:cxn>
                    <a:cxn ang="T128">
                      <a:pos x="T24" y="T25"/>
                    </a:cxn>
                    <a:cxn ang="T129">
                      <a:pos x="T26" y="T27"/>
                    </a:cxn>
                    <a:cxn ang="T130">
                      <a:pos x="T28" y="T29"/>
                    </a:cxn>
                    <a:cxn ang="T131">
                      <a:pos x="T30" y="T31"/>
                    </a:cxn>
                    <a:cxn ang="T132">
                      <a:pos x="T32" y="T33"/>
                    </a:cxn>
                    <a:cxn ang="T133">
                      <a:pos x="T34" y="T35"/>
                    </a:cxn>
                    <a:cxn ang="T134">
                      <a:pos x="T36" y="T37"/>
                    </a:cxn>
                    <a:cxn ang="T135">
                      <a:pos x="T38" y="T39"/>
                    </a:cxn>
                    <a:cxn ang="T136">
                      <a:pos x="T40" y="T41"/>
                    </a:cxn>
                    <a:cxn ang="T137">
                      <a:pos x="T42" y="T43"/>
                    </a:cxn>
                    <a:cxn ang="T138">
                      <a:pos x="T44" y="T45"/>
                    </a:cxn>
                    <a:cxn ang="T139">
                      <a:pos x="T46" y="T47"/>
                    </a:cxn>
                    <a:cxn ang="T140">
                      <a:pos x="T48" y="T49"/>
                    </a:cxn>
                    <a:cxn ang="T141">
                      <a:pos x="T50" y="T51"/>
                    </a:cxn>
                    <a:cxn ang="T142">
                      <a:pos x="T52" y="T53"/>
                    </a:cxn>
                    <a:cxn ang="T143">
                      <a:pos x="T54" y="T55"/>
                    </a:cxn>
                    <a:cxn ang="T144">
                      <a:pos x="T56" y="T57"/>
                    </a:cxn>
                    <a:cxn ang="T145">
                      <a:pos x="T58" y="T59"/>
                    </a:cxn>
                    <a:cxn ang="T146">
                      <a:pos x="T60" y="T61"/>
                    </a:cxn>
                    <a:cxn ang="T147">
                      <a:pos x="T62" y="T63"/>
                    </a:cxn>
                    <a:cxn ang="T148">
                      <a:pos x="T64" y="T65"/>
                    </a:cxn>
                    <a:cxn ang="T149">
                      <a:pos x="T66" y="T67"/>
                    </a:cxn>
                    <a:cxn ang="T150">
                      <a:pos x="T68" y="T69"/>
                    </a:cxn>
                    <a:cxn ang="T151">
                      <a:pos x="T70" y="T71"/>
                    </a:cxn>
                    <a:cxn ang="T152">
                      <a:pos x="T72" y="T73"/>
                    </a:cxn>
                    <a:cxn ang="T153">
                      <a:pos x="T74" y="T75"/>
                    </a:cxn>
                    <a:cxn ang="T154">
                      <a:pos x="T76" y="T77"/>
                    </a:cxn>
                    <a:cxn ang="T155">
                      <a:pos x="T78" y="T79"/>
                    </a:cxn>
                    <a:cxn ang="T156">
                      <a:pos x="T80" y="T81"/>
                    </a:cxn>
                    <a:cxn ang="T157">
                      <a:pos x="T82" y="T83"/>
                    </a:cxn>
                    <a:cxn ang="T158">
                      <a:pos x="T84" y="T85"/>
                    </a:cxn>
                    <a:cxn ang="T159">
                      <a:pos x="T86" y="T87"/>
                    </a:cxn>
                    <a:cxn ang="T160">
                      <a:pos x="T88" y="T89"/>
                    </a:cxn>
                    <a:cxn ang="T161">
                      <a:pos x="T90" y="T91"/>
                    </a:cxn>
                    <a:cxn ang="T162">
                      <a:pos x="T92" y="T93"/>
                    </a:cxn>
                    <a:cxn ang="T163">
                      <a:pos x="T94" y="T95"/>
                    </a:cxn>
                    <a:cxn ang="T164">
                      <a:pos x="T96" y="T97"/>
                    </a:cxn>
                    <a:cxn ang="T165">
                      <a:pos x="T98" y="T99"/>
                    </a:cxn>
                    <a:cxn ang="T166">
                      <a:pos x="T100" y="T101"/>
                    </a:cxn>
                    <a:cxn ang="T167">
                      <a:pos x="T102" y="T103"/>
                    </a:cxn>
                    <a:cxn ang="T168">
                      <a:pos x="T104" y="T105"/>
                    </a:cxn>
                    <a:cxn ang="T169">
                      <a:pos x="T106" y="T107"/>
                    </a:cxn>
                    <a:cxn ang="T170">
                      <a:pos x="T108" y="T109"/>
                    </a:cxn>
                    <a:cxn ang="T171">
                      <a:pos x="T110" y="T111"/>
                    </a:cxn>
                    <a:cxn ang="T172">
                      <a:pos x="T112" y="T113"/>
                    </a:cxn>
                    <a:cxn ang="T173">
                      <a:pos x="T114" y="T115"/>
                    </a:cxn>
                  </a:cxnLst>
                  <a:rect l="T174" t="T175" r="T176" b="T177"/>
                  <a:pathLst>
                    <a:path w="790" h="1761">
                      <a:moveTo>
                        <a:pt x="311" y="0"/>
                      </a:moveTo>
                      <a:lnTo>
                        <a:pt x="278" y="25"/>
                      </a:lnTo>
                      <a:lnTo>
                        <a:pt x="252" y="56"/>
                      </a:lnTo>
                      <a:lnTo>
                        <a:pt x="228" y="96"/>
                      </a:lnTo>
                      <a:lnTo>
                        <a:pt x="218" y="127"/>
                      </a:lnTo>
                      <a:lnTo>
                        <a:pt x="214" y="165"/>
                      </a:lnTo>
                      <a:lnTo>
                        <a:pt x="221" y="197"/>
                      </a:lnTo>
                      <a:lnTo>
                        <a:pt x="230" y="220"/>
                      </a:lnTo>
                      <a:lnTo>
                        <a:pt x="202" y="195"/>
                      </a:lnTo>
                      <a:lnTo>
                        <a:pt x="180" y="168"/>
                      </a:lnTo>
                      <a:lnTo>
                        <a:pt x="193" y="203"/>
                      </a:lnTo>
                      <a:lnTo>
                        <a:pt x="209" y="243"/>
                      </a:lnTo>
                      <a:lnTo>
                        <a:pt x="214" y="263"/>
                      </a:lnTo>
                      <a:lnTo>
                        <a:pt x="129" y="281"/>
                      </a:lnTo>
                      <a:lnTo>
                        <a:pt x="71" y="333"/>
                      </a:lnTo>
                      <a:lnTo>
                        <a:pt x="36" y="327"/>
                      </a:lnTo>
                      <a:lnTo>
                        <a:pt x="0" y="332"/>
                      </a:lnTo>
                      <a:lnTo>
                        <a:pt x="148" y="476"/>
                      </a:lnTo>
                      <a:lnTo>
                        <a:pt x="103" y="460"/>
                      </a:lnTo>
                      <a:lnTo>
                        <a:pt x="51" y="440"/>
                      </a:lnTo>
                      <a:lnTo>
                        <a:pt x="52" y="466"/>
                      </a:lnTo>
                      <a:lnTo>
                        <a:pt x="77" y="507"/>
                      </a:lnTo>
                      <a:lnTo>
                        <a:pt x="116" y="542"/>
                      </a:lnTo>
                      <a:lnTo>
                        <a:pt x="230" y="988"/>
                      </a:lnTo>
                      <a:lnTo>
                        <a:pt x="210" y="992"/>
                      </a:lnTo>
                      <a:lnTo>
                        <a:pt x="215" y="1015"/>
                      </a:lnTo>
                      <a:lnTo>
                        <a:pt x="227" y="1047"/>
                      </a:lnTo>
                      <a:lnTo>
                        <a:pt x="312" y="1166"/>
                      </a:lnTo>
                      <a:lnTo>
                        <a:pt x="321" y="1177"/>
                      </a:lnTo>
                      <a:lnTo>
                        <a:pt x="295" y="1177"/>
                      </a:lnTo>
                      <a:lnTo>
                        <a:pt x="261" y="1173"/>
                      </a:lnTo>
                      <a:lnTo>
                        <a:pt x="230" y="1166"/>
                      </a:lnTo>
                      <a:lnTo>
                        <a:pt x="201" y="1156"/>
                      </a:lnTo>
                      <a:lnTo>
                        <a:pt x="175" y="1147"/>
                      </a:lnTo>
                      <a:lnTo>
                        <a:pt x="149" y="1138"/>
                      </a:lnTo>
                      <a:lnTo>
                        <a:pt x="120" y="1128"/>
                      </a:lnTo>
                      <a:lnTo>
                        <a:pt x="97" y="1116"/>
                      </a:lnTo>
                      <a:lnTo>
                        <a:pt x="76" y="1100"/>
                      </a:lnTo>
                      <a:lnTo>
                        <a:pt x="56" y="1082"/>
                      </a:lnTo>
                      <a:lnTo>
                        <a:pt x="35" y="1066"/>
                      </a:lnTo>
                      <a:lnTo>
                        <a:pt x="40" y="1090"/>
                      </a:lnTo>
                      <a:lnTo>
                        <a:pt x="46" y="1109"/>
                      </a:lnTo>
                      <a:lnTo>
                        <a:pt x="54" y="1127"/>
                      </a:lnTo>
                      <a:lnTo>
                        <a:pt x="65" y="1142"/>
                      </a:lnTo>
                      <a:lnTo>
                        <a:pt x="80" y="1159"/>
                      </a:lnTo>
                      <a:lnTo>
                        <a:pt x="97" y="1170"/>
                      </a:lnTo>
                      <a:lnTo>
                        <a:pt x="121" y="1185"/>
                      </a:lnTo>
                      <a:lnTo>
                        <a:pt x="145" y="1198"/>
                      </a:lnTo>
                      <a:lnTo>
                        <a:pt x="170" y="1210"/>
                      </a:lnTo>
                      <a:lnTo>
                        <a:pt x="194" y="1219"/>
                      </a:lnTo>
                      <a:lnTo>
                        <a:pt x="217" y="1228"/>
                      </a:lnTo>
                      <a:lnTo>
                        <a:pt x="243" y="1233"/>
                      </a:lnTo>
                      <a:lnTo>
                        <a:pt x="254" y="1233"/>
                      </a:lnTo>
                      <a:lnTo>
                        <a:pt x="254" y="1258"/>
                      </a:lnTo>
                      <a:lnTo>
                        <a:pt x="233" y="1299"/>
                      </a:lnTo>
                      <a:lnTo>
                        <a:pt x="235" y="1316"/>
                      </a:lnTo>
                      <a:lnTo>
                        <a:pt x="228" y="1334"/>
                      </a:lnTo>
                      <a:lnTo>
                        <a:pt x="228" y="1377"/>
                      </a:lnTo>
                      <a:lnTo>
                        <a:pt x="234" y="1382"/>
                      </a:lnTo>
                      <a:lnTo>
                        <a:pt x="234" y="1413"/>
                      </a:lnTo>
                      <a:lnTo>
                        <a:pt x="256" y="1411"/>
                      </a:lnTo>
                      <a:lnTo>
                        <a:pt x="260" y="1436"/>
                      </a:lnTo>
                      <a:lnTo>
                        <a:pt x="271" y="1433"/>
                      </a:lnTo>
                      <a:lnTo>
                        <a:pt x="281" y="1440"/>
                      </a:lnTo>
                      <a:lnTo>
                        <a:pt x="293" y="1447"/>
                      </a:lnTo>
                      <a:lnTo>
                        <a:pt x="304" y="1450"/>
                      </a:lnTo>
                      <a:lnTo>
                        <a:pt x="319" y="1452"/>
                      </a:lnTo>
                      <a:lnTo>
                        <a:pt x="321" y="1461"/>
                      </a:lnTo>
                      <a:lnTo>
                        <a:pt x="329" y="1469"/>
                      </a:lnTo>
                      <a:lnTo>
                        <a:pt x="338" y="1475"/>
                      </a:lnTo>
                      <a:lnTo>
                        <a:pt x="349" y="1479"/>
                      </a:lnTo>
                      <a:lnTo>
                        <a:pt x="354" y="1517"/>
                      </a:lnTo>
                      <a:lnTo>
                        <a:pt x="385" y="1517"/>
                      </a:lnTo>
                      <a:lnTo>
                        <a:pt x="377" y="1537"/>
                      </a:lnTo>
                      <a:lnTo>
                        <a:pt x="369" y="1560"/>
                      </a:lnTo>
                      <a:lnTo>
                        <a:pt x="370" y="1586"/>
                      </a:lnTo>
                      <a:lnTo>
                        <a:pt x="378" y="1612"/>
                      </a:lnTo>
                      <a:lnTo>
                        <a:pt x="517" y="1604"/>
                      </a:lnTo>
                      <a:lnTo>
                        <a:pt x="597" y="1606"/>
                      </a:lnTo>
                      <a:lnTo>
                        <a:pt x="613" y="1615"/>
                      </a:lnTo>
                      <a:lnTo>
                        <a:pt x="618" y="1638"/>
                      </a:lnTo>
                      <a:lnTo>
                        <a:pt x="624" y="1636"/>
                      </a:lnTo>
                      <a:lnTo>
                        <a:pt x="626" y="1660"/>
                      </a:lnTo>
                      <a:lnTo>
                        <a:pt x="622" y="1688"/>
                      </a:lnTo>
                      <a:lnTo>
                        <a:pt x="635" y="1693"/>
                      </a:lnTo>
                      <a:lnTo>
                        <a:pt x="653" y="1696"/>
                      </a:lnTo>
                      <a:lnTo>
                        <a:pt x="649" y="1707"/>
                      </a:lnTo>
                      <a:lnTo>
                        <a:pt x="651" y="1720"/>
                      </a:lnTo>
                      <a:lnTo>
                        <a:pt x="660" y="1728"/>
                      </a:lnTo>
                      <a:lnTo>
                        <a:pt x="672" y="1729"/>
                      </a:lnTo>
                      <a:lnTo>
                        <a:pt x="682" y="1727"/>
                      </a:lnTo>
                      <a:lnTo>
                        <a:pt x="677" y="1738"/>
                      </a:lnTo>
                      <a:lnTo>
                        <a:pt x="675" y="1750"/>
                      </a:lnTo>
                      <a:lnTo>
                        <a:pt x="681" y="1758"/>
                      </a:lnTo>
                      <a:lnTo>
                        <a:pt x="693" y="1761"/>
                      </a:lnTo>
                      <a:lnTo>
                        <a:pt x="705" y="1760"/>
                      </a:lnTo>
                      <a:lnTo>
                        <a:pt x="720" y="1749"/>
                      </a:lnTo>
                      <a:lnTo>
                        <a:pt x="740" y="1738"/>
                      </a:lnTo>
                      <a:lnTo>
                        <a:pt x="742" y="1720"/>
                      </a:lnTo>
                      <a:lnTo>
                        <a:pt x="751" y="1711"/>
                      </a:lnTo>
                      <a:lnTo>
                        <a:pt x="761" y="1692"/>
                      </a:lnTo>
                      <a:lnTo>
                        <a:pt x="790" y="1568"/>
                      </a:lnTo>
                      <a:lnTo>
                        <a:pt x="778" y="1436"/>
                      </a:lnTo>
                      <a:lnTo>
                        <a:pt x="631" y="1353"/>
                      </a:lnTo>
                      <a:lnTo>
                        <a:pt x="605" y="1336"/>
                      </a:lnTo>
                      <a:lnTo>
                        <a:pt x="580" y="1327"/>
                      </a:lnTo>
                      <a:lnTo>
                        <a:pt x="556" y="1325"/>
                      </a:lnTo>
                      <a:lnTo>
                        <a:pt x="532" y="1327"/>
                      </a:lnTo>
                      <a:lnTo>
                        <a:pt x="567" y="1152"/>
                      </a:lnTo>
                      <a:lnTo>
                        <a:pt x="474" y="1010"/>
                      </a:lnTo>
                      <a:lnTo>
                        <a:pt x="362" y="890"/>
                      </a:lnTo>
                      <a:lnTo>
                        <a:pt x="321" y="571"/>
                      </a:lnTo>
                      <a:lnTo>
                        <a:pt x="240" y="306"/>
                      </a:lnTo>
                      <a:lnTo>
                        <a:pt x="240" y="137"/>
                      </a:lnTo>
                      <a:lnTo>
                        <a:pt x="271" y="48"/>
                      </a:lnTo>
                      <a:lnTo>
                        <a:pt x="311" y="0"/>
                      </a:lnTo>
                      <a:close/>
                    </a:path>
                  </a:pathLst>
                </a:custGeom>
                <a:solidFill>
                  <a:srgbClr val="FF993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5852" name="Freeform 8"/>
                <p:cNvSpPr>
                  <a:spLocks/>
                </p:cNvSpPr>
                <p:nvPr/>
              </p:nvSpPr>
              <p:spPr bwMode="auto">
                <a:xfrm>
                  <a:off x="2304" y="1152"/>
                  <a:ext cx="2943" cy="1783"/>
                </a:xfrm>
                <a:custGeom>
                  <a:avLst/>
                  <a:gdLst>
                    <a:gd name="T0" fmla="*/ 345 w 2314"/>
                    <a:gd name="T1" fmla="*/ 150 h 1783"/>
                    <a:gd name="T2" fmla="*/ 341 w 2314"/>
                    <a:gd name="T3" fmla="*/ 358 h 1783"/>
                    <a:gd name="T4" fmla="*/ 434 w 2314"/>
                    <a:gd name="T5" fmla="*/ 663 h 1783"/>
                    <a:gd name="T6" fmla="*/ 526 w 2314"/>
                    <a:gd name="T7" fmla="*/ 992 h 1783"/>
                    <a:gd name="T8" fmla="*/ 754 w 2314"/>
                    <a:gd name="T9" fmla="*/ 1053 h 1783"/>
                    <a:gd name="T10" fmla="*/ 864 w 2314"/>
                    <a:gd name="T11" fmla="*/ 977 h 1783"/>
                    <a:gd name="T12" fmla="*/ 1087 w 2314"/>
                    <a:gd name="T13" fmla="*/ 900 h 1783"/>
                    <a:gd name="T14" fmla="*/ 1490 w 2314"/>
                    <a:gd name="T15" fmla="*/ 819 h 1783"/>
                    <a:gd name="T16" fmla="*/ 1694 w 2314"/>
                    <a:gd name="T17" fmla="*/ 774 h 1783"/>
                    <a:gd name="T18" fmla="*/ 1834 w 2314"/>
                    <a:gd name="T19" fmla="*/ 612 h 1783"/>
                    <a:gd name="T20" fmla="*/ 1823 w 2314"/>
                    <a:gd name="T21" fmla="*/ 701 h 1783"/>
                    <a:gd name="T22" fmla="*/ 2080 w 2314"/>
                    <a:gd name="T23" fmla="*/ 523 h 1783"/>
                    <a:gd name="T24" fmla="*/ 2020 w 2314"/>
                    <a:gd name="T25" fmla="*/ 638 h 1783"/>
                    <a:gd name="T26" fmla="*/ 2229 w 2314"/>
                    <a:gd name="T27" fmla="*/ 436 h 1783"/>
                    <a:gd name="T28" fmla="*/ 2157 w 2314"/>
                    <a:gd name="T29" fmla="*/ 578 h 1783"/>
                    <a:gd name="T30" fmla="*/ 2039 w 2314"/>
                    <a:gd name="T31" fmla="*/ 729 h 1783"/>
                    <a:gd name="T32" fmla="*/ 2305 w 2314"/>
                    <a:gd name="T33" fmla="*/ 581 h 1783"/>
                    <a:gd name="T34" fmla="*/ 2100 w 2314"/>
                    <a:gd name="T35" fmla="*/ 803 h 1783"/>
                    <a:gd name="T36" fmla="*/ 2294 w 2314"/>
                    <a:gd name="T37" fmla="*/ 726 h 1783"/>
                    <a:gd name="T38" fmla="*/ 2243 w 2314"/>
                    <a:gd name="T39" fmla="*/ 820 h 1783"/>
                    <a:gd name="T40" fmla="*/ 2262 w 2314"/>
                    <a:gd name="T41" fmla="*/ 842 h 1783"/>
                    <a:gd name="T42" fmla="*/ 2232 w 2314"/>
                    <a:gd name="T43" fmla="*/ 911 h 1783"/>
                    <a:gd name="T44" fmla="*/ 2065 w 2314"/>
                    <a:gd name="T45" fmla="*/ 991 h 1783"/>
                    <a:gd name="T46" fmla="*/ 2083 w 2314"/>
                    <a:gd name="T47" fmla="*/ 1019 h 1783"/>
                    <a:gd name="T48" fmla="*/ 1924 w 2314"/>
                    <a:gd name="T49" fmla="*/ 1072 h 1783"/>
                    <a:gd name="T50" fmla="*/ 1901 w 2314"/>
                    <a:gd name="T51" fmla="*/ 1100 h 1783"/>
                    <a:gd name="T52" fmla="*/ 1620 w 2314"/>
                    <a:gd name="T53" fmla="*/ 1142 h 1783"/>
                    <a:gd name="T54" fmla="*/ 1509 w 2314"/>
                    <a:gd name="T55" fmla="*/ 1151 h 1783"/>
                    <a:gd name="T56" fmla="*/ 1382 w 2314"/>
                    <a:gd name="T57" fmla="*/ 1154 h 1783"/>
                    <a:gd name="T58" fmla="*/ 1118 w 2314"/>
                    <a:gd name="T59" fmla="*/ 1197 h 1783"/>
                    <a:gd name="T60" fmla="*/ 868 w 2314"/>
                    <a:gd name="T61" fmla="*/ 1519 h 1783"/>
                    <a:gd name="T62" fmla="*/ 827 w 2314"/>
                    <a:gd name="T63" fmla="*/ 1783 h 1783"/>
                    <a:gd name="T64" fmla="*/ 847 w 2314"/>
                    <a:gd name="T65" fmla="*/ 1666 h 1783"/>
                    <a:gd name="T66" fmla="*/ 526 w 2314"/>
                    <a:gd name="T67" fmla="*/ 1671 h 1783"/>
                    <a:gd name="T68" fmla="*/ 519 w 2314"/>
                    <a:gd name="T69" fmla="*/ 1562 h 1783"/>
                    <a:gd name="T70" fmla="*/ 440 w 2314"/>
                    <a:gd name="T71" fmla="*/ 1455 h 1783"/>
                    <a:gd name="T72" fmla="*/ 556 w 2314"/>
                    <a:gd name="T73" fmla="*/ 1205 h 1783"/>
                    <a:gd name="T74" fmla="*/ 486 w 2314"/>
                    <a:gd name="T75" fmla="*/ 1097 h 1783"/>
                    <a:gd name="T76" fmla="*/ 289 w 2314"/>
                    <a:gd name="T77" fmla="*/ 1186 h 1783"/>
                    <a:gd name="T78" fmla="*/ 270 w 2314"/>
                    <a:gd name="T79" fmla="*/ 1137 h 1783"/>
                    <a:gd name="T80" fmla="*/ 256 w 2314"/>
                    <a:gd name="T81" fmla="*/ 1057 h 1783"/>
                    <a:gd name="T82" fmla="*/ 251 w 2314"/>
                    <a:gd name="T83" fmla="*/ 984 h 1783"/>
                    <a:gd name="T84" fmla="*/ 182 w 2314"/>
                    <a:gd name="T85" fmla="*/ 894 h 1783"/>
                    <a:gd name="T86" fmla="*/ 149 w 2314"/>
                    <a:gd name="T87" fmla="*/ 825 h 1783"/>
                    <a:gd name="T88" fmla="*/ 145 w 2314"/>
                    <a:gd name="T89" fmla="*/ 776 h 1783"/>
                    <a:gd name="T90" fmla="*/ 56 w 2314"/>
                    <a:gd name="T91" fmla="*/ 652 h 1783"/>
                    <a:gd name="T92" fmla="*/ 66 w 2314"/>
                    <a:gd name="T93" fmla="*/ 622 h 1783"/>
                    <a:gd name="T94" fmla="*/ 95 w 2314"/>
                    <a:gd name="T95" fmla="*/ 567 h 1783"/>
                    <a:gd name="T96" fmla="*/ 15 w 2314"/>
                    <a:gd name="T97" fmla="*/ 405 h 1783"/>
                    <a:gd name="T98" fmla="*/ 214 w 2314"/>
                    <a:gd name="T99" fmla="*/ 543 h 1783"/>
                    <a:gd name="T100" fmla="*/ 72 w 2314"/>
                    <a:gd name="T101" fmla="*/ 378 h 1783"/>
                    <a:gd name="T102" fmla="*/ 68 w 2314"/>
                    <a:gd name="T103" fmla="*/ 196 h 1783"/>
                    <a:gd name="T104" fmla="*/ 69 w 2314"/>
                    <a:gd name="T105" fmla="*/ 50 h 1783"/>
                    <a:gd name="T106" fmla="*/ 120 w 2314"/>
                    <a:gd name="T107" fmla="*/ 24 h 1783"/>
                    <a:gd name="T108" fmla="*/ 262 w 2314"/>
                    <a:gd name="T109" fmla="*/ 229 h 1783"/>
                    <a:gd name="T110" fmla="*/ 364 w 2314"/>
                    <a:gd name="T111" fmla="*/ 600 h 1783"/>
                    <a:gd name="T112" fmla="*/ 361 w 2314"/>
                    <a:gd name="T113" fmla="*/ 555 h 1783"/>
                    <a:gd name="T114" fmla="*/ 333 w 2314"/>
                    <a:gd name="T115" fmla="*/ 142 h 1783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w 2314"/>
                    <a:gd name="T175" fmla="*/ 0 h 1783"/>
                    <a:gd name="T176" fmla="*/ 2314 w 2314"/>
                    <a:gd name="T177" fmla="*/ 1783 h 1783"/>
                  </a:gdLst>
                  <a:ahLst/>
                  <a:cxnLst>
                    <a:cxn ang="T116">
                      <a:pos x="T0" y="T1"/>
                    </a:cxn>
                    <a:cxn ang="T117">
                      <a:pos x="T2" y="T3"/>
                    </a:cxn>
                    <a:cxn ang="T118">
                      <a:pos x="T4" y="T5"/>
                    </a:cxn>
                    <a:cxn ang="T119">
                      <a:pos x="T6" y="T7"/>
                    </a:cxn>
                    <a:cxn ang="T120">
                      <a:pos x="T8" y="T9"/>
                    </a:cxn>
                    <a:cxn ang="T121">
                      <a:pos x="T10" y="T11"/>
                    </a:cxn>
                    <a:cxn ang="T122">
                      <a:pos x="T12" y="T13"/>
                    </a:cxn>
                    <a:cxn ang="T123">
                      <a:pos x="T14" y="T15"/>
                    </a:cxn>
                    <a:cxn ang="T124">
                      <a:pos x="T16" y="T17"/>
                    </a:cxn>
                    <a:cxn ang="T125">
                      <a:pos x="T18" y="T19"/>
                    </a:cxn>
                    <a:cxn ang="T126">
                      <a:pos x="T20" y="T21"/>
                    </a:cxn>
                    <a:cxn ang="T127">
                      <a:pos x="T22" y="T23"/>
                    </a:cxn>
                    <a:cxn ang="T128">
                      <a:pos x="T24" y="T25"/>
                    </a:cxn>
                    <a:cxn ang="T129">
                      <a:pos x="T26" y="T27"/>
                    </a:cxn>
                    <a:cxn ang="T130">
                      <a:pos x="T28" y="T29"/>
                    </a:cxn>
                    <a:cxn ang="T131">
                      <a:pos x="T30" y="T31"/>
                    </a:cxn>
                    <a:cxn ang="T132">
                      <a:pos x="T32" y="T33"/>
                    </a:cxn>
                    <a:cxn ang="T133">
                      <a:pos x="T34" y="T35"/>
                    </a:cxn>
                    <a:cxn ang="T134">
                      <a:pos x="T36" y="T37"/>
                    </a:cxn>
                    <a:cxn ang="T135">
                      <a:pos x="T38" y="T39"/>
                    </a:cxn>
                    <a:cxn ang="T136">
                      <a:pos x="T40" y="T41"/>
                    </a:cxn>
                    <a:cxn ang="T137">
                      <a:pos x="T42" y="T43"/>
                    </a:cxn>
                    <a:cxn ang="T138">
                      <a:pos x="T44" y="T45"/>
                    </a:cxn>
                    <a:cxn ang="T139">
                      <a:pos x="T46" y="T47"/>
                    </a:cxn>
                    <a:cxn ang="T140">
                      <a:pos x="T48" y="T49"/>
                    </a:cxn>
                    <a:cxn ang="T141">
                      <a:pos x="T50" y="T51"/>
                    </a:cxn>
                    <a:cxn ang="T142">
                      <a:pos x="T52" y="T53"/>
                    </a:cxn>
                    <a:cxn ang="T143">
                      <a:pos x="T54" y="T55"/>
                    </a:cxn>
                    <a:cxn ang="T144">
                      <a:pos x="T56" y="T57"/>
                    </a:cxn>
                    <a:cxn ang="T145">
                      <a:pos x="T58" y="T59"/>
                    </a:cxn>
                    <a:cxn ang="T146">
                      <a:pos x="T60" y="T61"/>
                    </a:cxn>
                    <a:cxn ang="T147">
                      <a:pos x="T62" y="T63"/>
                    </a:cxn>
                    <a:cxn ang="T148">
                      <a:pos x="T64" y="T65"/>
                    </a:cxn>
                    <a:cxn ang="T149">
                      <a:pos x="T66" y="T67"/>
                    </a:cxn>
                    <a:cxn ang="T150">
                      <a:pos x="T68" y="T69"/>
                    </a:cxn>
                    <a:cxn ang="T151">
                      <a:pos x="T70" y="T71"/>
                    </a:cxn>
                    <a:cxn ang="T152">
                      <a:pos x="T72" y="T73"/>
                    </a:cxn>
                    <a:cxn ang="T153">
                      <a:pos x="T74" y="T75"/>
                    </a:cxn>
                    <a:cxn ang="T154">
                      <a:pos x="T76" y="T77"/>
                    </a:cxn>
                    <a:cxn ang="T155">
                      <a:pos x="T78" y="T79"/>
                    </a:cxn>
                    <a:cxn ang="T156">
                      <a:pos x="T80" y="T81"/>
                    </a:cxn>
                    <a:cxn ang="T157">
                      <a:pos x="T82" y="T83"/>
                    </a:cxn>
                    <a:cxn ang="T158">
                      <a:pos x="T84" y="T85"/>
                    </a:cxn>
                    <a:cxn ang="T159">
                      <a:pos x="T86" y="T87"/>
                    </a:cxn>
                    <a:cxn ang="T160">
                      <a:pos x="T88" y="T89"/>
                    </a:cxn>
                    <a:cxn ang="T161">
                      <a:pos x="T90" y="T91"/>
                    </a:cxn>
                    <a:cxn ang="T162">
                      <a:pos x="T92" y="T93"/>
                    </a:cxn>
                    <a:cxn ang="T163">
                      <a:pos x="T94" y="T95"/>
                    </a:cxn>
                    <a:cxn ang="T164">
                      <a:pos x="T96" y="T97"/>
                    </a:cxn>
                    <a:cxn ang="T165">
                      <a:pos x="T98" y="T99"/>
                    </a:cxn>
                    <a:cxn ang="T166">
                      <a:pos x="T100" y="T101"/>
                    </a:cxn>
                    <a:cxn ang="T167">
                      <a:pos x="T102" y="T103"/>
                    </a:cxn>
                    <a:cxn ang="T168">
                      <a:pos x="T104" y="T105"/>
                    </a:cxn>
                    <a:cxn ang="T169">
                      <a:pos x="T106" y="T107"/>
                    </a:cxn>
                    <a:cxn ang="T170">
                      <a:pos x="T108" y="T109"/>
                    </a:cxn>
                    <a:cxn ang="T171">
                      <a:pos x="T110" y="T111"/>
                    </a:cxn>
                    <a:cxn ang="T172">
                      <a:pos x="T112" y="T113"/>
                    </a:cxn>
                    <a:cxn ang="T173">
                      <a:pos x="T114" y="T115"/>
                    </a:cxn>
                  </a:cxnLst>
                  <a:rect l="T174" t="T175" r="T176" b="T177"/>
                  <a:pathLst>
                    <a:path w="2314" h="1783">
                      <a:moveTo>
                        <a:pt x="404" y="32"/>
                      </a:moveTo>
                      <a:lnTo>
                        <a:pt x="380" y="60"/>
                      </a:lnTo>
                      <a:lnTo>
                        <a:pt x="368" y="78"/>
                      </a:lnTo>
                      <a:lnTo>
                        <a:pt x="358" y="105"/>
                      </a:lnTo>
                      <a:lnTo>
                        <a:pt x="356" y="118"/>
                      </a:lnTo>
                      <a:lnTo>
                        <a:pt x="357" y="131"/>
                      </a:lnTo>
                      <a:lnTo>
                        <a:pt x="345" y="150"/>
                      </a:lnTo>
                      <a:lnTo>
                        <a:pt x="338" y="170"/>
                      </a:lnTo>
                      <a:lnTo>
                        <a:pt x="335" y="206"/>
                      </a:lnTo>
                      <a:lnTo>
                        <a:pt x="334" y="259"/>
                      </a:lnTo>
                      <a:lnTo>
                        <a:pt x="334" y="306"/>
                      </a:lnTo>
                      <a:lnTo>
                        <a:pt x="342" y="323"/>
                      </a:lnTo>
                      <a:lnTo>
                        <a:pt x="345" y="341"/>
                      </a:lnTo>
                      <a:lnTo>
                        <a:pt x="341" y="358"/>
                      </a:lnTo>
                      <a:lnTo>
                        <a:pt x="363" y="412"/>
                      </a:lnTo>
                      <a:lnTo>
                        <a:pt x="397" y="499"/>
                      </a:lnTo>
                      <a:lnTo>
                        <a:pt x="415" y="546"/>
                      </a:lnTo>
                      <a:lnTo>
                        <a:pt x="425" y="573"/>
                      </a:lnTo>
                      <a:lnTo>
                        <a:pt x="429" y="598"/>
                      </a:lnTo>
                      <a:lnTo>
                        <a:pt x="434" y="616"/>
                      </a:lnTo>
                      <a:lnTo>
                        <a:pt x="434" y="663"/>
                      </a:lnTo>
                      <a:lnTo>
                        <a:pt x="440" y="720"/>
                      </a:lnTo>
                      <a:lnTo>
                        <a:pt x="447" y="774"/>
                      </a:lnTo>
                      <a:lnTo>
                        <a:pt x="463" y="895"/>
                      </a:lnTo>
                      <a:lnTo>
                        <a:pt x="475" y="907"/>
                      </a:lnTo>
                      <a:lnTo>
                        <a:pt x="488" y="925"/>
                      </a:lnTo>
                      <a:lnTo>
                        <a:pt x="505" y="953"/>
                      </a:lnTo>
                      <a:lnTo>
                        <a:pt x="526" y="992"/>
                      </a:lnTo>
                      <a:lnTo>
                        <a:pt x="585" y="1054"/>
                      </a:lnTo>
                      <a:lnTo>
                        <a:pt x="610" y="1089"/>
                      </a:lnTo>
                      <a:lnTo>
                        <a:pt x="686" y="1076"/>
                      </a:lnTo>
                      <a:lnTo>
                        <a:pt x="699" y="1067"/>
                      </a:lnTo>
                      <a:lnTo>
                        <a:pt x="716" y="1064"/>
                      </a:lnTo>
                      <a:lnTo>
                        <a:pt x="730" y="1067"/>
                      </a:lnTo>
                      <a:lnTo>
                        <a:pt x="754" y="1053"/>
                      </a:lnTo>
                      <a:lnTo>
                        <a:pt x="783" y="1044"/>
                      </a:lnTo>
                      <a:lnTo>
                        <a:pt x="812" y="1022"/>
                      </a:lnTo>
                      <a:lnTo>
                        <a:pt x="841" y="1011"/>
                      </a:lnTo>
                      <a:lnTo>
                        <a:pt x="858" y="1002"/>
                      </a:lnTo>
                      <a:lnTo>
                        <a:pt x="875" y="996"/>
                      </a:lnTo>
                      <a:lnTo>
                        <a:pt x="872" y="986"/>
                      </a:lnTo>
                      <a:lnTo>
                        <a:pt x="864" y="977"/>
                      </a:lnTo>
                      <a:lnTo>
                        <a:pt x="885" y="971"/>
                      </a:lnTo>
                      <a:lnTo>
                        <a:pt x="915" y="961"/>
                      </a:lnTo>
                      <a:lnTo>
                        <a:pt x="934" y="956"/>
                      </a:lnTo>
                      <a:lnTo>
                        <a:pt x="938" y="959"/>
                      </a:lnTo>
                      <a:lnTo>
                        <a:pt x="987" y="939"/>
                      </a:lnTo>
                      <a:lnTo>
                        <a:pt x="1035" y="920"/>
                      </a:lnTo>
                      <a:lnTo>
                        <a:pt x="1087" y="900"/>
                      </a:lnTo>
                      <a:lnTo>
                        <a:pt x="1129" y="886"/>
                      </a:lnTo>
                      <a:lnTo>
                        <a:pt x="1184" y="870"/>
                      </a:lnTo>
                      <a:lnTo>
                        <a:pt x="1248" y="857"/>
                      </a:lnTo>
                      <a:lnTo>
                        <a:pt x="1318" y="844"/>
                      </a:lnTo>
                      <a:lnTo>
                        <a:pt x="1379" y="834"/>
                      </a:lnTo>
                      <a:lnTo>
                        <a:pt x="1435" y="827"/>
                      </a:lnTo>
                      <a:lnTo>
                        <a:pt x="1490" y="819"/>
                      </a:lnTo>
                      <a:lnTo>
                        <a:pt x="1518" y="816"/>
                      </a:lnTo>
                      <a:lnTo>
                        <a:pt x="1551" y="810"/>
                      </a:lnTo>
                      <a:lnTo>
                        <a:pt x="1574" y="808"/>
                      </a:lnTo>
                      <a:lnTo>
                        <a:pt x="1603" y="798"/>
                      </a:lnTo>
                      <a:lnTo>
                        <a:pt x="1644" y="792"/>
                      </a:lnTo>
                      <a:lnTo>
                        <a:pt x="1670" y="784"/>
                      </a:lnTo>
                      <a:lnTo>
                        <a:pt x="1694" y="774"/>
                      </a:lnTo>
                      <a:lnTo>
                        <a:pt x="1711" y="760"/>
                      </a:lnTo>
                      <a:lnTo>
                        <a:pt x="1735" y="737"/>
                      </a:lnTo>
                      <a:lnTo>
                        <a:pt x="1765" y="716"/>
                      </a:lnTo>
                      <a:lnTo>
                        <a:pt x="1781" y="699"/>
                      </a:lnTo>
                      <a:lnTo>
                        <a:pt x="1802" y="670"/>
                      </a:lnTo>
                      <a:lnTo>
                        <a:pt x="1819" y="638"/>
                      </a:lnTo>
                      <a:lnTo>
                        <a:pt x="1834" y="612"/>
                      </a:lnTo>
                      <a:lnTo>
                        <a:pt x="1845" y="592"/>
                      </a:lnTo>
                      <a:lnTo>
                        <a:pt x="1852" y="608"/>
                      </a:lnTo>
                      <a:lnTo>
                        <a:pt x="1856" y="625"/>
                      </a:lnTo>
                      <a:lnTo>
                        <a:pt x="1854" y="645"/>
                      </a:lnTo>
                      <a:lnTo>
                        <a:pt x="1850" y="662"/>
                      </a:lnTo>
                      <a:lnTo>
                        <a:pt x="1838" y="682"/>
                      </a:lnTo>
                      <a:lnTo>
                        <a:pt x="1823" y="701"/>
                      </a:lnTo>
                      <a:lnTo>
                        <a:pt x="1855" y="684"/>
                      </a:lnTo>
                      <a:lnTo>
                        <a:pt x="1892" y="662"/>
                      </a:lnTo>
                      <a:lnTo>
                        <a:pt x="1926" y="637"/>
                      </a:lnTo>
                      <a:lnTo>
                        <a:pt x="1966" y="607"/>
                      </a:lnTo>
                      <a:lnTo>
                        <a:pt x="2000" y="584"/>
                      </a:lnTo>
                      <a:lnTo>
                        <a:pt x="2039" y="551"/>
                      </a:lnTo>
                      <a:lnTo>
                        <a:pt x="2080" y="523"/>
                      </a:lnTo>
                      <a:lnTo>
                        <a:pt x="2031" y="575"/>
                      </a:lnTo>
                      <a:lnTo>
                        <a:pt x="2017" y="598"/>
                      </a:lnTo>
                      <a:lnTo>
                        <a:pt x="1997" y="623"/>
                      </a:lnTo>
                      <a:lnTo>
                        <a:pt x="1953" y="674"/>
                      </a:lnTo>
                      <a:lnTo>
                        <a:pt x="1918" y="716"/>
                      </a:lnTo>
                      <a:lnTo>
                        <a:pt x="1963" y="682"/>
                      </a:lnTo>
                      <a:lnTo>
                        <a:pt x="2020" y="638"/>
                      </a:lnTo>
                      <a:lnTo>
                        <a:pt x="2061" y="604"/>
                      </a:lnTo>
                      <a:lnTo>
                        <a:pt x="2104" y="569"/>
                      </a:lnTo>
                      <a:lnTo>
                        <a:pt x="2141" y="538"/>
                      </a:lnTo>
                      <a:lnTo>
                        <a:pt x="2178" y="504"/>
                      </a:lnTo>
                      <a:lnTo>
                        <a:pt x="2202" y="473"/>
                      </a:lnTo>
                      <a:lnTo>
                        <a:pt x="2218" y="451"/>
                      </a:lnTo>
                      <a:lnTo>
                        <a:pt x="2229" y="436"/>
                      </a:lnTo>
                      <a:lnTo>
                        <a:pt x="2224" y="460"/>
                      </a:lnTo>
                      <a:lnTo>
                        <a:pt x="2212" y="492"/>
                      </a:lnTo>
                      <a:lnTo>
                        <a:pt x="2194" y="521"/>
                      </a:lnTo>
                      <a:lnTo>
                        <a:pt x="2172" y="545"/>
                      </a:lnTo>
                      <a:lnTo>
                        <a:pt x="2195" y="534"/>
                      </a:lnTo>
                      <a:lnTo>
                        <a:pt x="2177" y="557"/>
                      </a:lnTo>
                      <a:lnTo>
                        <a:pt x="2157" y="578"/>
                      </a:lnTo>
                      <a:lnTo>
                        <a:pt x="2136" y="593"/>
                      </a:lnTo>
                      <a:lnTo>
                        <a:pt x="2148" y="598"/>
                      </a:lnTo>
                      <a:lnTo>
                        <a:pt x="2135" y="629"/>
                      </a:lnTo>
                      <a:lnTo>
                        <a:pt x="2112" y="661"/>
                      </a:lnTo>
                      <a:lnTo>
                        <a:pt x="2087" y="689"/>
                      </a:lnTo>
                      <a:lnTo>
                        <a:pt x="2066" y="709"/>
                      </a:lnTo>
                      <a:lnTo>
                        <a:pt x="2039" y="729"/>
                      </a:lnTo>
                      <a:lnTo>
                        <a:pt x="2000" y="759"/>
                      </a:lnTo>
                      <a:lnTo>
                        <a:pt x="2052" y="739"/>
                      </a:lnTo>
                      <a:lnTo>
                        <a:pt x="2101" y="718"/>
                      </a:lnTo>
                      <a:lnTo>
                        <a:pt x="2162" y="692"/>
                      </a:lnTo>
                      <a:lnTo>
                        <a:pt x="2199" y="672"/>
                      </a:lnTo>
                      <a:lnTo>
                        <a:pt x="2242" y="638"/>
                      </a:lnTo>
                      <a:lnTo>
                        <a:pt x="2305" y="581"/>
                      </a:lnTo>
                      <a:lnTo>
                        <a:pt x="2283" y="620"/>
                      </a:lnTo>
                      <a:lnTo>
                        <a:pt x="2303" y="616"/>
                      </a:lnTo>
                      <a:lnTo>
                        <a:pt x="2273" y="659"/>
                      </a:lnTo>
                      <a:lnTo>
                        <a:pt x="2243" y="695"/>
                      </a:lnTo>
                      <a:lnTo>
                        <a:pt x="2196" y="734"/>
                      </a:lnTo>
                      <a:lnTo>
                        <a:pt x="2143" y="771"/>
                      </a:lnTo>
                      <a:lnTo>
                        <a:pt x="2100" y="803"/>
                      </a:lnTo>
                      <a:lnTo>
                        <a:pt x="2136" y="795"/>
                      </a:lnTo>
                      <a:lnTo>
                        <a:pt x="2162" y="788"/>
                      </a:lnTo>
                      <a:lnTo>
                        <a:pt x="2207" y="771"/>
                      </a:lnTo>
                      <a:lnTo>
                        <a:pt x="2248" y="743"/>
                      </a:lnTo>
                      <a:lnTo>
                        <a:pt x="2281" y="716"/>
                      </a:lnTo>
                      <a:lnTo>
                        <a:pt x="2314" y="692"/>
                      </a:lnTo>
                      <a:lnTo>
                        <a:pt x="2294" y="726"/>
                      </a:lnTo>
                      <a:lnTo>
                        <a:pt x="2271" y="761"/>
                      </a:lnTo>
                      <a:lnTo>
                        <a:pt x="2245" y="798"/>
                      </a:lnTo>
                      <a:lnTo>
                        <a:pt x="2269" y="793"/>
                      </a:lnTo>
                      <a:lnTo>
                        <a:pt x="2282" y="778"/>
                      </a:lnTo>
                      <a:lnTo>
                        <a:pt x="2293" y="771"/>
                      </a:lnTo>
                      <a:lnTo>
                        <a:pt x="2267" y="805"/>
                      </a:lnTo>
                      <a:lnTo>
                        <a:pt x="2243" y="820"/>
                      </a:lnTo>
                      <a:lnTo>
                        <a:pt x="2236" y="831"/>
                      </a:lnTo>
                      <a:lnTo>
                        <a:pt x="2196" y="858"/>
                      </a:lnTo>
                      <a:lnTo>
                        <a:pt x="2216" y="862"/>
                      </a:lnTo>
                      <a:lnTo>
                        <a:pt x="2205" y="875"/>
                      </a:lnTo>
                      <a:lnTo>
                        <a:pt x="2231" y="872"/>
                      </a:lnTo>
                      <a:lnTo>
                        <a:pt x="2245" y="867"/>
                      </a:lnTo>
                      <a:lnTo>
                        <a:pt x="2262" y="842"/>
                      </a:lnTo>
                      <a:lnTo>
                        <a:pt x="2283" y="835"/>
                      </a:lnTo>
                      <a:lnTo>
                        <a:pt x="2278" y="846"/>
                      </a:lnTo>
                      <a:lnTo>
                        <a:pt x="2271" y="859"/>
                      </a:lnTo>
                      <a:lnTo>
                        <a:pt x="2265" y="870"/>
                      </a:lnTo>
                      <a:lnTo>
                        <a:pt x="2257" y="881"/>
                      </a:lnTo>
                      <a:lnTo>
                        <a:pt x="2246" y="894"/>
                      </a:lnTo>
                      <a:lnTo>
                        <a:pt x="2232" y="911"/>
                      </a:lnTo>
                      <a:lnTo>
                        <a:pt x="2212" y="928"/>
                      </a:lnTo>
                      <a:lnTo>
                        <a:pt x="2191" y="944"/>
                      </a:lnTo>
                      <a:lnTo>
                        <a:pt x="2172" y="956"/>
                      </a:lnTo>
                      <a:lnTo>
                        <a:pt x="2145" y="969"/>
                      </a:lnTo>
                      <a:lnTo>
                        <a:pt x="2115" y="979"/>
                      </a:lnTo>
                      <a:lnTo>
                        <a:pt x="2087" y="988"/>
                      </a:lnTo>
                      <a:lnTo>
                        <a:pt x="2065" y="991"/>
                      </a:lnTo>
                      <a:lnTo>
                        <a:pt x="2044" y="992"/>
                      </a:lnTo>
                      <a:lnTo>
                        <a:pt x="2060" y="999"/>
                      </a:lnTo>
                      <a:lnTo>
                        <a:pt x="2074" y="1001"/>
                      </a:lnTo>
                      <a:lnTo>
                        <a:pt x="2090" y="998"/>
                      </a:lnTo>
                      <a:lnTo>
                        <a:pt x="2106" y="994"/>
                      </a:lnTo>
                      <a:lnTo>
                        <a:pt x="2092" y="1008"/>
                      </a:lnTo>
                      <a:lnTo>
                        <a:pt x="2083" y="1019"/>
                      </a:lnTo>
                      <a:lnTo>
                        <a:pt x="2069" y="1029"/>
                      </a:lnTo>
                      <a:lnTo>
                        <a:pt x="2051" y="1045"/>
                      </a:lnTo>
                      <a:lnTo>
                        <a:pt x="2022" y="1051"/>
                      </a:lnTo>
                      <a:lnTo>
                        <a:pt x="1991" y="1058"/>
                      </a:lnTo>
                      <a:lnTo>
                        <a:pt x="1931" y="1067"/>
                      </a:lnTo>
                      <a:lnTo>
                        <a:pt x="1902" y="1068"/>
                      </a:lnTo>
                      <a:lnTo>
                        <a:pt x="1924" y="1072"/>
                      </a:lnTo>
                      <a:lnTo>
                        <a:pt x="1951" y="1074"/>
                      </a:lnTo>
                      <a:lnTo>
                        <a:pt x="1982" y="1072"/>
                      </a:lnTo>
                      <a:lnTo>
                        <a:pt x="1965" y="1079"/>
                      </a:lnTo>
                      <a:lnTo>
                        <a:pt x="1951" y="1087"/>
                      </a:lnTo>
                      <a:lnTo>
                        <a:pt x="1937" y="1088"/>
                      </a:lnTo>
                      <a:lnTo>
                        <a:pt x="1918" y="1092"/>
                      </a:lnTo>
                      <a:lnTo>
                        <a:pt x="1901" y="1100"/>
                      </a:lnTo>
                      <a:lnTo>
                        <a:pt x="1864" y="1104"/>
                      </a:lnTo>
                      <a:lnTo>
                        <a:pt x="1829" y="1109"/>
                      </a:lnTo>
                      <a:lnTo>
                        <a:pt x="1797" y="1109"/>
                      </a:lnTo>
                      <a:lnTo>
                        <a:pt x="1647" y="1091"/>
                      </a:lnTo>
                      <a:lnTo>
                        <a:pt x="1688" y="1114"/>
                      </a:lnTo>
                      <a:lnTo>
                        <a:pt x="1661" y="1125"/>
                      </a:lnTo>
                      <a:lnTo>
                        <a:pt x="1620" y="1142"/>
                      </a:lnTo>
                      <a:lnTo>
                        <a:pt x="1603" y="1148"/>
                      </a:lnTo>
                      <a:lnTo>
                        <a:pt x="1581" y="1151"/>
                      </a:lnTo>
                      <a:lnTo>
                        <a:pt x="1559" y="1153"/>
                      </a:lnTo>
                      <a:lnTo>
                        <a:pt x="1538" y="1150"/>
                      </a:lnTo>
                      <a:lnTo>
                        <a:pt x="1523" y="1147"/>
                      </a:lnTo>
                      <a:lnTo>
                        <a:pt x="1498" y="1133"/>
                      </a:lnTo>
                      <a:lnTo>
                        <a:pt x="1509" y="1151"/>
                      </a:lnTo>
                      <a:lnTo>
                        <a:pt x="1490" y="1153"/>
                      </a:lnTo>
                      <a:lnTo>
                        <a:pt x="1473" y="1155"/>
                      </a:lnTo>
                      <a:lnTo>
                        <a:pt x="1452" y="1151"/>
                      </a:lnTo>
                      <a:lnTo>
                        <a:pt x="1409" y="1123"/>
                      </a:lnTo>
                      <a:lnTo>
                        <a:pt x="1408" y="1147"/>
                      </a:lnTo>
                      <a:lnTo>
                        <a:pt x="1394" y="1149"/>
                      </a:lnTo>
                      <a:lnTo>
                        <a:pt x="1382" y="1154"/>
                      </a:lnTo>
                      <a:lnTo>
                        <a:pt x="1335" y="1126"/>
                      </a:lnTo>
                      <a:lnTo>
                        <a:pt x="1302" y="1170"/>
                      </a:lnTo>
                      <a:lnTo>
                        <a:pt x="1243" y="1141"/>
                      </a:lnTo>
                      <a:lnTo>
                        <a:pt x="1210" y="1188"/>
                      </a:lnTo>
                      <a:lnTo>
                        <a:pt x="1182" y="1174"/>
                      </a:lnTo>
                      <a:lnTo>
                        <a:pt x="1157" y="1211"/>
                      </a:lnTo>
                      <a:lnTo>
                        <a:pt x="1118" y="1197"/>
                      </a:lnTo>
                      <a:lnTo>
                        <a:pt x="1092" y="1249"/>
                      </a:lnTo>
                      <a:lnTo>
                        <a:pt x="1073" y="1225"/>
                      </a:lnTo>
                      <a:lnTo>
                        <a:pt x="1052" y="1255"/>
                      </a:lnTo>
                      <a:lnTo>
                        <a:pt x="1027" y="1239"/>
                      </a:lnTo>
                      <a:lnTo>
                        <a:pt x="1005" y="1286"/>
                      </a:lnTo>
                      <a:lnTo>
                        <a:pt x="864" y="1484"/>
                      </a:lnTo>
                      <a:lnTo>
                        <a:pt x="868" y="1519"/>
                      </a:lnTo>
                      <a:lnTo>
                        <a:pt x="881" y="1560"/>
                      </a:lnTo>
                      <a:lnTo>
                        <a:pt x="884" y="1590"/>
                      </a:lnTo>
                      <a:lnTo>
                        <a:pt x="881" y="1632"/>
                      </a:lnTo>
                      <a:lnTo>
                        <a:pt x="855" y="1738"/>
                      </a:lnTo>
                      <a:lnTo>
                        <a:pt x="847" y="1762"/>
                      </a:lnTo>
                      <a:lnTo>
                        <a:pt x="835" y="1770"/>
                      </a:lnTo>
                      <a:lnTo>
                        <a:pt x="827" y="1783"/>
                      </a:lnTo>
                      <a:lnTo>
                        <a:pt x="812" y="1764"/>
                      </a:lnTo>
                      <a:lnTo>
                        <a:pt x="822" y="1759"/>
                      </a:lnTo>
                      <a:lnTo>
                        <a:pt x="831" y="1752"/>
                      </a:lnTo>
                      <a:lnTo>
                        <a:pt x="840" y="1739"/>
                      </a:lnTo>
                      <a:lnTo>
                        <a:pt x="848" y="1721"/>
                      </a:lnTo>
                      <a:lnTo>
                        <a:pt x="854" y="1695"/>
                      </a:lnTo>
                      <a:lnTo>
                        <a:pt x="847" y="1666"/>
                      </a:lnTo>
                      <a:lnTo>
                        <a:pt x="773" y="1673"/>
                      </a:lnTo>
                      <a:lnTo>
                        <a:pt x="756" y="1651"/>
                      </a:lnTo>
                      <a:lnTo>
                        <a:pt x="662" y="1631"/>
                      </a:lnTo>
                      <a:lnTo>
                        <a:pt x="651" y="1681"/>
                      </a:lnTo>
                      <a:lnTo>
                        <a:pt x="640" y="1721"/>
                      </a:lnTo>
                      <a:lnTo>
                        <a:pt x="520" y="1690"/>
                      </a:lnTo>
                      <a:lnTo>
                        <a:pt x="526" y="1671"/>
                      </a:lnTo>
                      <a:lnTo>
                        <a:pt x="537" y="1648"/>
                      </a:lnTo>
                      <a:lnTo>
                        <a:pt x="551" y="1622"/>
                      </a:lnTo>
                      <a:lnTo>
                        <a:pt x="566" y="1600"/>
                      </a:lnTo>
                      <a:lnTo>
                        <a:pt x="584" y="1576"/>
                      </a:lnTo>
                      <a:lnTo>
                        <a:pt x="554" y="1562"/>
                      </a:lnTo>
                      <a:lnTo>
                        <a:pt x="561" y="1520"/>
                      </a:lnTo>
                      <a:lnTo>
                        <a:pt x="519" y="1562"/>
                      </a:lnTo>
                      <a:lnTo>
                        <a:pt x="512" y="1551"/>
                      </a:lnTo>
                      <a:lnTo>
                        <a:pt x="520" y="1476"/>
                      </a:lnTo>
                      <a:lnTo>
                        <a:pt x="489" y="1492"/>
                      </a:lnTo>
                      <a:lnTo>
                        <a:pt x="483" y="1481"/>
                      </a:lnTo>
                      <a:lnTo>
                        <a:pt x="499" y="1426"/>
                      </a:lnTo>
                      <a:lnTo>
                        <a:pt x="456" y="1461"/>
                      </a:lnTo>
                      <a:lnTo>
                        <a:pt x="440" y="1455"/>
                      </a:lnTo>
                      <a:lnTo>
                        <a:pt x="456" y="1413"/>
                      </a:lnTo>
                      <a:lnTo>
                        <a:pt x="495" y="1384"/>
                      </a:lnTo>
                      <a:lnTo>
                        <a:pt x="515" y="1341"/>
                      </a:lnTo>
                      <a:lnTo>
                        <a:pt x="544" y="1291"/>
                      </a:lnTo>
                      <a:lnTo>
                        <a:pt x="554" y="1256"/>
                      </a:lnTo>
                      <a:lnTo>
                        <a:pt x="558" y="1231"/>
                      </a:lnTo>
                      <a:lnTo>
                        <a:pt x="556" y="1205"/>
                      </a:lnTo>
                      <a:lnTo>
                        <a:pt x="549" y="1197"/>
                      </a:lnTo>
                      <a:lnTo>
                        <a:pt x="548" y="1181"/>
                      </a:lnTo>
                      <a:lnTo>
                        <a:pt x="537" y="1165"/>
                      </a:lnTo>
                      <a:lnTo>
                        <a:pt x="526" y="1151"/>
                      </a:lnTo>
                      <a:lnTo>
                        <a:pt x="517" y="1134"/>
                      </a:lnTo>
                      <a:lnTo>
                        <a:pt x="500" y="1112"/>
                      </a:lnTo>
                      <a:lnTo>
                        <a:pt x="486" y="1097"/>
                      </a:lnTo>
                      <a:lnTo>
                        <a:pt x="469" y="1081"/>
                      </a:lnTo>
                      <a:lnTo>
                        <a:pt x="485" y="1147"/>
                      </a:lnTo>
                      <a:lnTo>
                        <a:pt x="498" y="1216"/>
                      </a:lnTo>
                      <a:lnTo>
                        <a:pt x="429" y="1208"/>
                      </a:lnTo>
                      <a:lnTo>
                        <a:pt x="357" y="1202"/>
                      </a:lnTo>
                      <a:lnTo>
                        <a:pt x="325" y="1195"/>
                      </a:lnTo>
                      <a:lnTo>
                        <a:pt x="289" y="1186"/>
                      </a:lnTo>
                      <a:lnTo>
                        <a:pt x="262" y="1183"/>
                      </a:lnTo>
                      <a:lnTo>
                        <a:pt x="271" y="1176"/>
                      </a:lnTo>
                      <a:lnTo>
                        <a:pt x="285" y="1171"/>
                      </a:lnTo>
                      <a:lnTo>
                        <a:pt x="302" y="1168"/>
                      </a:lnTo>
                      <a:lnTo>
                        <a:pt x="317" y="1170"/>
                      </a:lnTo>
                      <a:lnTo>
                        <a:pt x="290" y="1149"/>
                      </a:lnTo>
                      <a:lnTo>
                        <a:pt x="270" y="1137"/>
                      </a:lnTo>
                      <a:lnTo>
                        <a:pt x="246" y="1125"/>
                      </a:lnTo>
                      <a:lnTo>
                        <a:pt x="230" y="1115"/>
                      </a:lnTo>
                      <a:lnTo>
                        <a:pt x="216" y="1098"/>
                      </a:lnTo>
                      <a:lnTo>
                        <a:pt x="207" y="1078"/>
                      </a:lnTo>
                      <a:lnTo>
                        <a:pt x="202" y="1064"/>
                      </a:lnTo>
                      <a:lnTo>
                        <a:pt x="231" y="1056"/>
                      </a:lnTo>
                      <a:lnTo>
                        <a:pt x="256" y="1057"/>
                      </a:lnTo>
                      <a:lnTo>
                        <a:pt x="283" y="1065"/>
                      </a:lnTo>
                      <a:lnTo>
                        <a:pt x="308" y="1076"/>
                      </a:lnTo>
                      <a:lnTo>
                        <a:pt x="341" y="1090"/>
                      </a:lnTo>
                      <a:lnTo>
                        <a:pt x="342" y="1072"/>
                      </a:lnTo>
                      <a:lnTo>
                        <a:pt x="349" y="1055"/>
                      </a:lnTo>
                      <a:lnTo>
                        <a:pt x="314" y="1029"/>
                      </a:lnTo>
                      <a:lnTo>
                        <a:pt x="251" y="984"/>
                      </a:lnTo>
                      <a:lnTo>
                        <a:pt x="203" y="950"/>
                      </a:lnTo>
                      <a:lnTo>
                        <a:pt x="178" y="931"/>
                      </a:lnTo>
                      <a:lnTo>
                        <a:pt x="177" y="922"/>
                      </a:lnTo>
                      <a:lnTo>
                        <a:pt x="170" y="914"/>
                      </a:lnTo>
                      <a:lnTo>
                        <a:pt x="163" y="909"/>
                      </a:lnTo>
                      <a:lnTo>
                        <a:pt x="195" y="906"/>
                      </a:lnTo>
                      <a:lnTo>
                        <a:pt x="182" y="894"/>
                      </a:lnTo>
                      <a:lnTo>
                        <a:pt x="163" y="876"/>
                      </a:lnTo>
                      <a:lnTo>
                        <a:pt x="151" y="861"/>
                      </a:lnTo>
                      <a:lnTo>
                        <a:pt x="143" y="848"/>
                      </a:lnTo>
                      <a:lnTo>
                        <a:pt x="138" y="837"/>
                      </a:lnTo>
                      <a:lnTo>
                        <a:pt x="155" y="840"/>
                      </a:lnTo>
                      <a:lnTo>
                        <a:pt x="168" y="839"/>
                      </a:lnTo>
                      <a:lnTo>
                        <a:pt x="149" y="825"/>
                      </a:lnTo>
                      <a:lnTo>
                        <a:pt x="133" y="815"/>
                      </a:lnTo>
                      <a:lnTo>
                        <a:pt x="116" y="801"/>
                      </a:lnTo>
                      <a:lnTo>
                        <a:pt x="106" y="786"/>
                      </a:lnTo>
                      <a:lnTo>
                        <a:pt x="103" y="775"/>
                      </a:lnTo>
                      <a:lnTo>
                        <a:pt x="101" y="762"/>
                      </a:lnTo>
                      <a:lnTo>
                        <a:pt x="121" y="767"/>
                      </a:lnTo>
                      <a:lnTo>
                        <a:pt x="145" y="776"/>
                      </a:lnTo>
                      <a:lnTo>
                        <a:pt x="172" y="789"/>
                      </a:lnTo>
                      <a:lnTo>
                        <a:pt x="159" y="773"/>
                      </a:lnTo>
                      <a:lnTo>
                        <a:pt x="138" y="750"/>
                      </a:lnTo>
                      <a:lnTo>
                        <a:pt x="115" y="722"/>
                      </a:lnTo>
                      <a:lnTo>
                        <a:pt x="94" y="698"/>
                      </a:lnTo>
                      <a:lnTo>
                        <a:pt x="73" y="673"/>
                      </a:lnTo>
                      <a:lnTo>
                        <a:pt x="56" y="652"/>
                      </a:lnTo>
                      <a:lnTo>
                        <a:pt x="44" y="636"/>
                      </a:lnTo>
                      <a:lnTo>
                        <a:pt x="69" y="645"/>
                      </a:lnTo>
                      <a:lnTo>
                        <a:pt x="104" y="659"/>
                      </a:lnTo>
                      <a:lnTo>
                        <a:pt x="133" y="668"/>
                      </a:lnTo>
                      <a:lnTo>
                        <a:pt x="109" y="651"/>
                      </a:lnTo>
                      <a:lnTo>
                        <a:pt x="84" y="633"/>
                      </a:lnTo>
                      <a:lnTo>
                        <a:pt x="66" y="622"/>
                      </a:lnTo>
                      <a:lnTo>
                        <a:pt x="53" y="607"/>
                      </a:lnTo>
                      <a:lnTo>
                        <a:pt x="44" y="591"/>
                      </a:lnTo>
                      <a:lnTo>
                        <a:pt x="69" y="587"/>
                      </a:lnTo>
                      <a:lnTo>
                        <a:pt x="86" y="586"/>
                      </a:lnTo>
                      <a:lnTo>
                        <a:pt x="110" y="595"/>
                      </a:lnTo>
                      <a:lnTo>
                        <a:pt x="130" y="605"/>
                      </a:lnTo>
                      <a:lnTo>
                        <a:pt x="95" y="567"/>
                      </a:lnTo>
                      <a:lnTo>
                        <a:pt x="53" y="513"/>
                      </a:lnTo>
                      <a:lnTo>
                        <a:pt x="25" y="476"/>
                      </a:lnTo>
                      <a:lnTo>
                        <a:pt x="12" y="458"/>
                      </a:lnTo>
                      <a:lnTo>
                        <a:pt x="5" y="440"/>
                      </a:lnTo>
                      <a:lnTo>
                        <a:pt x="2" y="419"/>
                      </a:lnTo>
                      <a:lnTo>
                        <a:pt x="0" y="403"/>
                      </a:lnTo>
                      <a:lnTo>
                        <a:pt x="15" y="405"/>
                      </a:lnTo>
                      <a:lnTo>
                        <a:pt x="36" y="413"/>
                      </a:lnTo>
                      <a:lnTo>
                        <a:pt x="67" y="435"/>
                      </a:lnTo>
                      <a:lnTo>
                        <a:pt x="113" y="478"/>
                      </a:lnTo>
                      <a:lnTo>
                        <a:pt x="145" y="511"/>
                      </a:lnTo>
                      <a:lnTo>
                        <a:pt x="172" y="531"/>
                      </a:lnTo>
                      <a:lnTo>
                        <a:pt x="193" y="539"/>
                      </a:lnTo>
                      <a:lnTo>
                        <a:pt x="214" y="543"/>
                      </a:lnTo>
                      <a:lnTo>
                        <a:pt x="230" y="542"/>
                      </a:lnTo>
                      <a:lnTo>
                        <a:pt x="244" y="537"/>
                      </a:lnTo>
                      <a:lnTo>
                        <a:pt x="218" y="515"/>
                      </a:lnTo>
                      <a:lnTo>
                        <a:pt x="162" y="462"/>
                      </a:lnTo>
                      <a:lnTo>
                        <a:pt x="104" y="412"/>
                      </a:lnTo>
                      <a:lnTo>
                        <a:pt x="81" y="392"/>
                      </a:lnTo>
                      <a:lnTo>
                        <a:pt x="72" y="378"/>
                      </a:lnTo>
                      <a:lnTo>
                        <a:pt x="69" y="362"/>
                      </a:lnTo>
                      <a:lnTo>
                        <a:pt x="89" y="366"/>
                      </a:lnTo>
                      <a:lnTo>
                        <a:pt x="127" y="372"/>
                      </a:lnTo>
                      <a:lnTo>
                        <a:pt x="165" y="378"/>
                      </a:lnTo>
                      <a:lnTo>
                        <a:pt x="135" y="324"/>
                      </a:lnTo>
                      <a:lnTo>
                        <a:pt x="103" y="265"/>
                      </a:lnTo>
                      <a:lnTo>
                        <a:pt x="68" y="196"/>
                      </a:lnTo>
                      <a:lnTo>
                        <a:pt x="106" y="242"/>
                      </a:lnTo>
                      <a:lnTo>
                        <a:pt x="140" y="283"/>
                      </a:lnTo>
                      <a:lnTo>
                        <a:pt x="165" y="310"/>
                      </a:lnTo>
                      <a:lnTo>
                        <a:pt x="138" y="238"/>
                      </a:lnTo>
                      <a:lnTo>
                        <a:pt x="105" y="156"/>
                      </a:lnTo>
                      <a:lnTo>
                        <a:pt x="80" y="86"/>
                      </a:lnTo>
                      <a:lnTo>
                        <a:pt x="69" y="50"/>
                      </a:lnTo>
                      <a:lnTo>
                        <a:pt x="85" y="64"/>
                      </a:lnTo>
                      <a:lnTo>
                        <a:pt x="102" y="86"/>
                      </a:lnTo>
                      <a:lnTo>
                        <a:pt x="136" y="131"/>
                      </a:lnTo>
                      <a:lnTo>
                        <a:pt x="166" y="170"/>
                      </a:lnTo>
                      <a:lnTo>
                        <a:pt x="135" y="81"/>
                      </a:lnTo>
                      <a:lnTo>
                        <a:pt x="126" y="50"/>
                      </a:lnTo>
                      <a:lnTo>
                        <a:pt x="120" y="24"/>
                      </a:lnTo>
                      <a:lnTo>
                        <a:pt x="122" y="0"/>
                      </a:lnTo>
                      <a:lnTo>
                        <a:pt x="138" y="7"/>
                      </a:lnTo>
                      <a:lnTo>
                        <a:pt x="153" y="18"/>
                      </a:lnTo>
                      <a:lnTo>
                        <a:pt x="167" y="39"/>
                      </a:lnTo>
                      <a:lnTo>
                        <a:pt x="185" y="77"/>
                      </a:lnTo>
                      <a:lnTo>
                        <a:pt x="225" y="158"/>
                      </a:lnTo>
                      <a:lnTo>
                        <a:pt x="262" y="229"/>
                      </a:lnTo>
                      <a:lnTo>
                        <a:pt x="291" y="291"/>
                      </a:lnTo>
                      <a:lnTo>
                        <a:pt x="306" y="321"/>
                      </a:lnTo>
                      <a:lnTo>
                        <a:pt x="316" y="369"/>
                      </a:lnTo>
                      <a:lnTo>
                        <a:pt x="329" y="424"/>
                      </a:lnTo>
                      <a:lnTo>
                        <a:pt x="345" y="502"/>
                      </a:lnTo>
                      <a:lnTo>
                        <a:pt x="354" y="551"/>
                      </a:lnTo>
                      <a:lnTo>
                        <a:pt x="364" y="600"/>
                      </a:lnTo>
                      <a:lnTo>
                        <a:pt x="373" y="636"/>
                      </a:lnTo>
                      <a:lnTo>
                        <a:pt x="386" y="688"/>
                      </a:lnTo>
                      <a:lnTo>
                        <a:pt x="386" y="657"/>
                      </a:lnTo>
                      <a:lnTo>
                        <a:pt x="384" y="626"/>
                      </a:lnTo>
                      <a:lnTo>
                        <a:pt x="375" y="611"/>
                      </a:lnTo>
                      <a:lnTo>
                        <a:pt x="366" y="585"/>
                      </a:lnTo>
                      <a:lnTo>
                        <a:pt x="361" y="555"/>
                      </a:lnTo>
                      <a:lnTo>
                        <a:pt x="348" y="499"/>
                      </a:lnTo>
                      <a:lnTo>
                        <a:pt x="338" y="454"/>
                      </a:lnTo>
                      <a:lnTo>
                        <a:pt x="316" y="338"/>
                      </a:lnTo>
                      <a:lnTo>
                        <a:pt x="313" y="306"/>
                      </a:lnTo>
                      <a:lnTo>
                        <a:pt x="317" y="254"/>
                      </a:lnTo>
                      <a:lnTo>
                        <a:pt x="322" y="190"/>
                      </a:lnTo>
                      <a:lnTo>
                        <a:pt x="333" y="142"/>
                      </a:lnTo>
                      <a:lnTo>
                        <a:pt x="345" y="104"/>
                      </a:lnTo>
                      <a:lnTo>
                        <a:pt x="355" y="79"/>
                      </a:lnTo>
                      <a:lnTo>
                        <a:pt x="369" y="59"/>
                      </a:lnTo>
                      <a:lnTo>
                        <a:pt x="379" y="46"/>
                      </a:lnTo>
                      <a:lnTo>
                        <a:pt x="393" y="37"/>
                      </a:lnTo>
                      <a:lnTo>
                        <a:pt x="404" y="32"/>
                      </a:lnTo>
                      <a:close/>
                    </a:path>
                  </a:pathLst>
                </a:custGeom>
                <a:solidFill>
                  <a:srgbClr val="5F3F1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5853" name="Freeform 9"/>
                <p:cNvSpPr>
                  <a:spLocks/>
                </p:cNvSpPr>
                <p:nvPr/>
              </p:nvSpPr>
              <p:spPr bwMode="auto">
                <a:xfrm>
                  <a:off x="2882" y="1818"/>
                  <a:ext cx="402" cy="1126"/>
                </a:xfrm>
                <a:custGeom>
                  <a:avLst/>
                  <a:gdLst>
                    <a:gd name="T0" fmla="*/ 17 w 316"/>
                    <a:gd name="T1" fmla="*/ 19 h 1126"/>
                    <a:gd name="T2" fmla="*/ 42 w 316"/>
                    <a:gd name="T3" fmla="*/ 51 h 1126"/>
                    <a:gd name="T4" fmla="*/ 39 w 316"/>
                    <a:gd name="T5" fmla="*/ 120 h 1126"/>
                    <a:gd name="T6" fmla="*/ 52 w 316"/>
                    <a:gd name="T7" fmla="*/ 181 h 1126"/>
                    <a:gd name="T8" fmla="*/ 65 w 316"/>
                    <a:gd name="T9" fmla="*/ 252 h 1126"/>
                    <a:gd name="T10" fmla="*/ 55 w 316"/>
                    <a:gd name="T11" fmla="*/ 255 h 1126"/>
                    <a:gd name="T12" fmla="*/ 49 w 316"/>
                    <a:gd name="T13" fmla="*/ 286 h 1126"/>
                    <a:gd name="T14" fmla="*/ 71 w 316"/>
                    <a:gd name="T15" fmla="*/ 360 h 1126"/>
                    <a:gd name="T16" fmla="*/ 113 w 316"/>
                    <a:gd name="T17" fmla="*/ 445 h 1126"/>
                    <a:gd name="T18" fmla="*/ 148 w 316"/>
                    <a:gd name="T19" fmla="*/ 499 h 1126"/>
                    <a:gd name="T20" fmla="*/ 188 w 316"/>
                    <a:gd name="T21" fmla="*/ 557 h 1126"/>
                    <a:gd name="T22" fmla="*/ 218 w 316"/>
                    <a:gd name="T23" fmla="*/ 619 h 1126"/>
                    <a:gd name="T24" fmla="*/ 218 w 316"/>
                    <a:gd name="T25" fmla="*/ 661 h 1126"/>
                    <a:gd name="T26" fmla="*/ 234 w 316"/>
                    <a:gd name="T27" fmla="*/ 619 h 1126"/>
                    <a:gd name="T28" fmla="*/ 223 w 316"/>
                    <a:gd name="T29" fmla="*/ 568 h 1126"/>
                    <a:gd name="T30" fmla="*/ 219 w 316"/>
                    <a:gd name="T31" fmla="*/ 528 h 1126"/>
                    <a:gd name="T32" fmla="*/ 248 w 316"/>
                    <a:gd name="T33" fmla="*/ 582 h 1126"/>
                    <a:gd name="T34" fmla="*/ 254 w 316"/>
                    <a:gd name="T35" fmla="*/ 596 h 1126"/>
                    <a:gd name="T36" fmla="*/ 262 w 316"/>
                    <a:gd name="T37" fmla="*/ 621 h 1126"/>
                    <a:gd name="T38" fmla="*/ 261 w 316"/>
                    <a:gd name="T39" fmla="*/ 667 h 1126"/>
                    <a:gd name="T40" fmla="*/ 277 w 316"/>
                    <a:gd name="T41" fmla="*/ 632 h 1126"/>
                    <a:gd name="T42" fmla="*/ 289 w 316"/>
                    <a:gd name="T43" fmla="*/ 627 h 1126"/>
                    <a:gd name="T44" fmla="*/ 303 w 316"/>
                    <a:gd name="T45" fmla="*/ 621 h 1126"/>
                    <a:gd name="T46" fmla="*/ 305 w 316"/>
                    <a:gd name="T47" fmla="*/ 657 h 1126"/>
                    <a:gd name="T48" fmla="*/ 290 w 316"/>
                    <a:gd name="T49" fmla="*/ 696 h 1126"/>
                    <a:gd name="T50" fmla="*/ 274 w 316"/>
                    <a:gd name="T51" fmla="*/ 735 h 1126"/>
                    <a:gd name="T52" fmla="*/ 257 w 316"/>
                    <a:gd name="T53" fmla="*/ 764 h 1126"/>
                    <a:gd name="T54" fmla="*/ 316 w 316"/>
                    <a:gd name="T55" fmla="*/ 941 h 1126"/>
                    <a:gd name="T56" fmla="*/ 265 w 316"/>
                    <a:gd name="T57" fmla="*/ 1126 h 1126"/>
                    <a:gd name="T58" fmla="*/ 160 w 316"/>
                    <a:gd name="T59" fmla="*/ 1078 h 1126"/>
                    <a:gd name="T60" fmla="*/ 193 w 316"/>
                    <a:gd name="T61" fmla="*/ 1017 h 1126"/>
                    <a:gd name="T62" fmla="*/ 180 w 316"/>
                    <a:gd name="T63" fmla="*/ 975 h 1126"/>
                    <a:gd name="T64" fmla="*/ 147 w 316"/>
                    <a:gd name="T65" fmla="*/ 974 h 1126"/>
                    <a:gd name="T66" fmla="*/ 143 w 316"/>
                    <a:gd name="T67" fmla="*/ 938 h 1126"/>
                    <a:gd name="T68" fmla="*/ 151 w 316"/>
                    <a:gd name="T69" fmla="*/ 883 h 1126"/>
                    <a:gd name="T70" fmla="*/ 121 w 316"/>
                    <a:gd name="T71" fmla="*/ 898 h 1126"/>
                    <a:gd name="T72" fmla="*/ 112 w 316"/>
                    <a:gd name="T73" fmla="*/ 887 h 1126"/>
                    <a:gd name="T74" fmla="*/ 132 w 316"/>
                    <a:gd name="T75" fmla="*/ 833 h 1126"/>
                    <a:gd name="T76" fmla="*/ 85 w 316"/>
                    <a:gd name="T77" fmla="*/ 864 h 1126"/>
                    <a:gd name="T78" fmla="*/ 82 w 316"/>
                    <a:gd name="T79" fmla="*/ 825 h 1126"/>
                    <a:gd name="T80" fmla="*/ 117 w 316"/>
                    <a:gd name="T81" fmla="*/ 791 h 1126"/>
                    <a:gd name="T82" fmla="*/ 165 w 316"/>
                    <a:gd name="T83" fmla="*/ 700 h 1126"/>
                    <a:gd name="T84" fmla="*/ 183 w 316"/>
                    <a:gd name="T85" fmla="*/ 635 h 1126"/>
                    <a:gd name="T86" fmla="*/ 177 w 316"/>
                    <a:gd name="T87" fmla="*/ 608 h 1126"/>
                    <a:gd name="T88" fmla="*/ 165 w 316"/>
                    <a:gd name="T89" fmla="*/ 573 h 1126"/>
                    <a:gd name="T90" fmla="*/ 145 w 316"/>
                    <a:gd name="T91" fmla="*/ 541 h 1126"/>
                    <a:gd name="T92" fmla="*/ 129 w 316"/>
                    <a:gd name="T93" fmla="*/ 524 h 1126"/>
                    <a:gd name="T94" fmla="*/ 93 w 316"/>
                    <a:gd name="T95" fmla="*/ 477 h 1126"/>
                    <a:gd name="T96" fmla="*/ 51 w 316"/>
                    <a:gd name="T97" fmla="*/ 400 h 1126"/>
                    <a:gd name="T98" fmla="*/ 33 w 316"/>
                    <a:gd name="T99" fmla="*/ 368 h 1126"/>
                    <a:gd name="T100" fmla="*/ 28 w 316"/>
                    <a:gd name="T101" fmla="*/ 337 h 1126"/>
                    <a:gd name="T102" fmla="*/ 24 w 316"/>
                    <a:gd name="T103" fmla="*/ 192 h 1126"/>
                    <a:gd name="T104" fmla="*/ 20 w 316"/>
                    <a:gd name="T105" fmla="*/ 97 h 1126"/>
                    <a:gd name="T106" fmla="*/ 21 w 316"/>
                    <a:gd name="T107" fmla="*/ 45 h 1126"/>
                    <a:gd name="T108" fmla="*/ 8 w 316"/>
                    <a:gd name="T109" fmla="*/ 22 h 1126"/>
                    <a:gd name="T110" fmla="*/ 0 w 316"/>
                    <a:gd name="T111" fmla="*/ 0 h 112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w 316"/>
                    <a:gd name="T169" fmla="*/ 0 h 1126"/>
                    <a:gd name="T170" fmla="*/ 316 w 316"/>
                    <a:gd name="T171" fmla="*/ 1126 h 1126"/>
                  </a:gdLst>
                  <a:ahLst/>
                  <a:cxnLst>
                    <a:cxn ang="T112">
                      <a:pos x="T0" y="T1"/>
                    </a:cxn>
                    <a:cxn ang="T113">
                      <a:pos x="T2" y="T3"/>
                    </a:cxn>
                    <a:cxn ang="T114">
                      <a:pos x="T4" y="T5"/>
                    </a:cxn>
                    <a:cxn ang="T115">
                      <a:pos x="T6" y="T7"/>
                    </a:cxn>
                    <a:cxn ang="T116">
                      <a:pos x="T8" y="T9"/>
                    </a:cxn>
                    <a:cxn ang="T117">
                      <a:pos x="T10" y="T11"/>
                    </a:cxn>
                    <a:cxn ang="T118">
                      <a:pos x="T12" y="T13"/>
                    </a:cxn>
                    <a:cxn ang="T119">
                      <a:pos x="T14" y="T15"/>
                    </a:cxn>
                    <a:cxn ang="T120">
                      <a:pos x="T16" y="T17"/>
                    </a:cxn>
                    <a:cxn ang="T121">
                      <a:pos x="T18" y="T19"/>
                    </a:cxn>
                    <a:cxn ang="T122">
                      <a:pos x="T20" y="T21"/>
                    </a:cxn>
                    <a:cxn ang="T123">
                      <a:pos x="T22" y="T23"/>
                    </a:cxn>
                    <a:cxn ang="T124">
                      <a:pos x="T24" y="T25"/>
                    </a:cxn>
                    <a:cxn ang="T125">
                      <a:pos x="T26" y="T27"/>
                    </a:cxn>
                    <a:cxn ang="T126">
                      <a:pos x="T28" y="T29"/>
                    </a:cxn>
                    <a:cxn ang="T127">
                      <a:pos x="T30" y="T31"/>
                    </a:cxn>
                    <a:cxn ang="T128">
                      <a:pos x="T32" y="T33"/>
                    </a:cxn>
                    <a:cxn ang="T129">
                      <a:pos x="T34" y="T35"/>
                    </a:cxn>
                    <a:cxn ang="T130">
                      <a:pos x="T36" y="T37"/>
                    </a:cxn>
                    <a:cxn ang="T131">
                      <a:pos x="T38" y="T39"/>
                    </a:cxn>
                    <a:cxn ang="T132">
                      <a:pos x="T40" y="T41"/>
                    </a:cxn>
                    <a:cxn ang="T133">
                      <a:pos x="T42" y="T43"/>
                    </a:cxn>
                    <a:cxn ang="T134">
                      <a:pos x="T44" y="T45"/>
                    </a:cxn>
                    <a:cxn ang="T135">
                      <a:pos x="T46" y="T47"/>
                    </a:cxn>
                    <a:cxn ang="T136">
                      <a:pos x="T48" y="T49"/>
                    </a:cxn>
                    <a:cxn ang="T137">
                      <a:pos x="T50" y="T51"/>
                    </a:cxn>
                    <a:cxn ang="T138">
                      <a:pos x="T52" y="T53"/>
                    </a:cxn>
                    <a:cxn ang="T139">
                      <a:pos x="T54" y="T55"/>
                    </a:cxn>
                    <a:cxn ang="T140">
                      <a:pos x="T56" y="T57"/>
                    </a:cxn>
                    <a:cxn ang="T141">
                      <a:pos x="T58" y="T59"/>
                    </a:cxn>
                    <a:cxn ang="T142">
                      <a:pos x="T60" y="T61"/>
                    </a:cxn>
                    <a:cxn ang="T143">
                      <a:pos x="T62" y="T63"/>
                    </a:cxn>
                    <a:cxn ang="T144">
                      <a:pos x="T64" y="T65"/>
                    </a:cxn>
                    <a:cxn ang="T145">
                      <a:pos x="T66" y="T67"/>
                    </a:cxn>
                    <a:cxn ang="T146">
                      <a:pos x="T68" y="T69"/>
                    </a:cxn>
                    <a:cxn ang="T147">
                      <a:pos x="T70" y="T71"/>
                    </a:cxn>
                    <a:cxn ang="T148">
                      <a:pos x="T72" y="T73"/>
                    </a:cxn>
                    <a:cxn ang="T149">
                      <a:pos x="T74" y="T75"/>
                    </a:cxn>
                    <a:cxn ang="T150">
                      <a:pos x="T76" y="T77"/>
                    </a:cxn>
                    <a:cxn ang="T151">
                      <a:pos x="T78" y="T79"/>
                    </a:cxn>
                    <a:cxn ang="T152">
                      <a:pos x="T80" y="T81"/>
                    </a:cxn>
                    <a:cxn ang="T153">
                      <a:pos x="T82" y="T83"/>
                    </a:cxn>
                    <a:cxn ang="T154">
                      <a:pos x="T84" y="T85"/>
                    </a:cxn>
                    <a:cxn ang="T155">
                      <a:pos x="T86" y="T87"/>
                    </a:cxn>
                    <a:cxn ang="T156">
                      <a:pos x="T88" y="T89"/>
                    </a:cxn>
                    <a:cxn ang="T157">
                      <a:pos x="T90" y="T91"/>
                    </a:cxn>
                    <a:cxn ang="T158">
                      <a:pos x="T92" y="T93"/>
                    </a:cxn>
                    <a:cxn ang="T159">
                      <a:pos x="T94" y="T95"/>
                    </a:cxn>
                    <a:cxn ang="T160">
                      <a:pos x="T96" y="T97"/>
                    </a:cxn>
                    <a:cxn ang="T161">
                      <a:pos x="T98" y="T99"/>
                    </a:cxn>
                    <a:cxn ang="T162">
                      <a:pos x="T100" y="T101"/>
                    </a:cxn>
                    <a:cxn ang="T163">
                      <a:pos x="T102" y="T103"/>
                    </a:cxn>
                    <a:cxn ang="T164">
                      <a:pos x="T104" y="T105"/>
                    </a:cxn>
                    <a:cxn ang="T165">
                      <a:pos x="T106" y="T107"/>
                    </a:cxn>
                    <a:cxn ang="T166">
                      <a:pos x="T108" y="T109"/>
                    </a:cxn>
                    <a:cxn ang="T167">
                      <a:pos x="T110" y="T111"/>
                    </a:cxn>
                  </a:cxnLst>
                  <a:rect l="T168" t="T169" r="T170" b="T171"/>
                  <a:pathLst>
                    <a:path w="316" h="1126">
                      <a:moveTo>
                        <a:pt x="0" y="0"/>
                      </a:moveTo>
                      <a:lnTo>
                        <a:pt x="17" y="19"/>
                      </a:lnTo>
                      <a:lnTo>
                        <a:pt x="33" y="38"/>
                      </a:lnTo>
                      <a:lnTo>
                        <a:pt x="42" y="51"/>
                      </a:lnTo>
                      <a:lnTo>
                        <a:pt x="41" y="86"/>
                      </a:lnTo>
                      <a:lnTo>
                        <a:pt x="39" y="120"/>
                      </a:lnTo>
                      <a:lnTo>
                        <a:pt x="44" y="147"/>
                      </a:lnTo>
                      <a:lnTo>
                        <a:pt x="52" y="181"/>
                      </a:lnTo>
                      <a:lnTo>
                        <a:pt x="60" y="224"/>
                      </a:lnTo>
                      <a:lnTo>
                        <a:pt x="65" y="252"/>
                      </a:lnTo>
                      <a:lnTo>
                        <a:pt x="68" y="280"/>
                      </a:lnTo>
                      <a:lnTo>
                        <a:pt x="55" y="255"/>
                      </a:lnTo>
                      <a:lnTo>
                        <a:pt x="52" y="267"/>
                      </a:lnTo>
                      <a:lnTo>
                        <a:pt x="49" y="286"/>
                      </a:lnTo>
                      <a:lnTo>
                        <a:pt x="56" y="323"/>
                      </a:lnTo>
                      <a:lnTo>
                        <a:pt x="71" y="360"/>
                      </a:lnTo>
                      <a:lnTo>
                        <a:pt x="90" y="403"/>
                      </a:lnTo>
                      <a:lnTo>
                        <a:pt x="113" y="445"/>
                      </a:lnTo>
                      <a:lnTo>
                        <a:pt x="134" y="480"/>
                      </a:lnTo>
                      <a:lnTo>
                        <a:pt x="148" y="499"/>
                      </a:lnTo>
                      <a:lnTo>
                        <a:pt x="165" y="527"/>
                      </a:lnTo>
                      <a:lnTo>
                        <a:pt x="188" y="557"/>
                      </a:lnTo>
                      <a:lnTo>
                        <a:pt x="204" y="601"/>
                      </a:lnTo>
                      <a:lnTo>
                        <a:pt x="218" y="619"/>
                      </a:lnTo>
                      <a:lnTo>
                        <a:pt x="220" y="641"/>
                      </a:lnTo>
                      <a:lnTo>
                        <a:pt x="218" y="661"/>
                      </a:lnTo>
                      <a:lnTo>
                        <a:pt x="227" y="635"/>
                      </a:lnTo>
                      <a:lnTo>
                        <a:pt x="234" y="619"/>
                      </a:lnTo>
                      <a:lnTo>
                        <a:pt x="230" y="586"/>
                      </a:lnTo>
                      <a:lnTo>
                        <a:pt x="223" y="568"/>
                      </a:lnTo>
                      <a:lnTo>
                        <a:pt x="225" y="552"/>
                      </a:lnTo>
                      <a:lnTo>
                        <a:pt x="219" y="528"/>
                      </a:lnTo>
                      <a:lnTo>
                        <a:pt x="236" y="557"/>
                      </a:lnTo>
                      <a:lnTo>
                        <a:pt x="248" y="582"/>
                      </a:lnTo>
                      <a:lnTo>
                        <a:pt x="240" y="607"/>
                      </a:lnTo>
                      <a:lnTo>
                        <a:pt x="254" y="596"/>
                      </a:lnTo>
                      <a:lnTo>
                        <a:pt x="258" y="607"/>
                      </a:lnTo>
                      <a:lnTo>
                        <a:pt x="262" y="621"/>
                      </a:lnTo>
                      <a:lnTo>
                        <a:pt x="263" y="643"/>
                      </a:lnTo>
                      <a:lnTo>
                        <a:pt x="261" y="667"/>
                      </a:lnTo>
                      <a:lnTo>
                        <a:pt x="271" y="646"/>
                      </a:lnTo>
                      <a:lnTo>
                        <a:pt x="277" y="632"/>
                      </a:lnTo>
                      <a:lnTo>
                        <a:pt x="275" y="614"/>
                      </a:lnTo>
                      <a:lnTo>
                        <a:pt x="289" y="627"/>
                      </a:lnTo>
                      <a:lnTo>
                        <a:pt x="298" y="614"/>
                      </a:lnTo>
                      <a:lnTo>
                        <a:pt x="303" y="621"/>
                      </a:lnTo>
                      <a:lnTo>
                        <a:pt x="307" y="636"/>
                      </a:lnTo>
                      <a:lnTo>
                        <a:pt x="305" y="657"/>
                      </a:lnTo>
                      <a:lnTo>
                        <a:pt x="300" y="675"/>
                      </a:lnTo>
                      <a:lnTo>
                        <a:pt x="290" y="696"/>
                      </a:lnTo>
                      <a:lnTo>
                        <a:pt x="290" y="708"/>
                      </a:lnTo>
                      <a:lnTo>
                        <a:pt x="274" y="735"/>
                      </a:lnTo>
                      <a:lnTo>
                        <a:pt x="268" y="750"/>
                      </a:lnTo>
                      <a:lnTo>
                        <a:pt x="257" y="764"/>
                      </a:lnTo>
                      <a:lnTo>
                        <a:pt x="242" y="776"/>
                      </a:lnTo>
                      <a:lnTo>
                        <a:pt x="316" y="941"/>
                      </a:lnTo>
                      <a:lnTo>
                        <a:pt x="278" y="1078"/>
                      </a:lnTo>
                      <a:lnTo>
                        <a:pt x="265" y="1126"/>
                      </a:lnTo>
                      <a:lnTo>
                        <a:pt x="153" y="1097"/>
                      </a:lnTo>
                      <a:lnTo>
                        <a:pt x="160" y="1078"/>
                      </a:lnTo>
                      <a:lnTo>
                        <a:pt x="176" y="1044"/>
                      </a:lnTo>
                      <a:lnTo>
                        <a:pt x="193" y="1017"/>
                      </a:lnTo>
                      <a:lnTo>
                        <a:pt x="217" y="982"/>
                      </a:lnTo>
                      <a:lnTo>
                        <a:pt x="180" y="975"/>
                      </a:lnTo>
                      <a:lnTo>
                        <a:pt x="189" y="931"/>
                      </a:lnTo>
                      <a:lnTo>
                        <a:pt x="147" y="974"/>
                      </a:lnTo>
                      <a:lnTo>
                        <a:pt x="146" y="961"/>
                      </a:lnTo>
                      <a:lnTo>
                        <a:pt x="143" y="938"/>
                      </a:lnTo>
                      <a:lnTo>
                        <a:pt x="144" y="917"/>
                      </a:lnTo>
                      <a:lnTo>
                        <a:pt x="151" y="883"/>
                      </a:lnTo>
                      <a:lnTo>
                        <a:pt x="139" y="891"/>
                      </a:lnTo>
                      <a:lnTo>
                        <a:pt x="121" y="898"/>
                      </a:lnTo>
                      <a:lnTo>
                        <a:pt x="109" y="903"/>
                      </a:lnTo>
                      <a:lnTo>
                        <a:pt x="112" y="887"/>
                      </a:lnTo>
                      <a:lnTo>
                        <a:pt x="121" y="863"/>
                      </a:lnTo>
                      <a:lnTo>
                        <a:pt x="132" y="833"/>
                      </a:lnTo>
                      <a:lnTo>
                        <a:pt x="105" y="854"/>
                      </a:lnTo>
                      <a:lnTo>
                        <a:pt x="85" y="864"/>
                      </a:lnTo>
                      <a:lnTo>
                        <a:pt x="67" y="867"/>
                      </a:lnTo>
                      <a:lnTo>
                        <a:pt x="82" y="825"/>
                      </a:lnTo>
                      <a:lnTo>
                        <a:pt x="100" y="810"/>
                      </a:lnTo>
                      <a:lnTo>
                        <a:pt x="117" y="791"/>
                      </a:lnTo>
                      <a:lnTo>
                        <a:pt x="139" y="757"/>
                      </a:lnTo>
                      <a:lnTo>
                        <a:pt x="165" y="700"/>
                      </a:lnTo>
                      <a:lnTo>
                        <a:pt x="181" y="651"/>
                      </a:lnTo>
                      <a:lnTo>
                        <a:pt x="183" y="635"/>
                      </a:lnTo>
                      <a:lnTo>
                        <a:pt x="185" y="613"/>
                      </a:lnTo>
                      <a:lnTo>
                        <a:pt x="177" y="608"/>
                      </a:lnTo>
                      <a:lnTo>
                        <a:pt x="179" y="590"/>
                      </a:lnTo>
                      <a:lnTo>
                        <a:pt x="165" y="573"/>
                      </a:lnTo>
                      <a:lnTo>
                        <a:pt x="154" y="559"/>
                      </a:lnTo>
                      <a:lnTo>
                        <a:pt x="145" y="541"/>
                      </a:lnTo>
                      <a:lnTo>
                        <a:pt x="134" y="534"/>
                      </a:lnTo>
                      <a:lnTo>
                        <a:pt x="129" y="524"/>
                      </a:lnTo>
                      <a:lnTo>
                        <a:pt x="107" y="500"/>
                      </a:lnTo>
                      <a:lnTo>
                        <a:pt x="93" y="477"/>
                      </a:lnTo>
                      <a:lnTo>
                        <a:pt x="63" y="436"/>
                      </a:lnTo>
                      <a:lnTo>
                        <a:pt x="51" y="400"/>
                      </a:lnTo>
                      <a:lnTo>
                        <a:pt x="41" y="380"/>
                      </a:lnTo>
                      <a:lnTo>
                        <a:pt x="33" y="368"/>
                      </a:lnTo>
                      <a:lnTo>
                        <a:pt x="34" y="349"/>
                      </a:lnTo>
                      <a:lnTo>
                        <a:pt x="28" y="337"/>
                      </a:lnTo>
                      <a:lnTo>
                        <a:pt x="27" y="267"/>
                      </a:lnTo>
                      <a:lnTo>
                        <a:pt x="24" y="192"/>
                      </a:lnTo>
                      <a:lnTo>
                        <a:pt x="27" y="115"/>
                      </a:lnTo>
                      <a:lnTo>
                        <a:pt x="20" y="97"/>
                      </a:lnTo>
                      <a:lnTo>
                        <a:pt x="18" y="74"/>
                      </a:lnTo>
                      <a:lnTo>
                        <a:pt x="21" y="45"/>
                      </a:lnTo>
                      <a:lnTo>
                        <a:pt x="9" y="32"/>
                      </a:lnTo>
                      <a:lnTo>
                        <a:pt x="8" y="22"/>
                      </a:lnTo>
                      <a:lnTo>
                        <a:pt x="7" y="1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5F3F1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5854" name="Freeform 10"/>
                <p:cNvSpPr>
                  <a:spLocks/>
                </p:cNvSpPr>
                <p:nvPr/>
              </p:nvSpPr>
              <p:spPr bwMode="auto">
                <a:xfrm>
                  <a:off x="3251" y="2180"/>
                  <a:ext cx="418" cy="156"/>
                </a:xfrm>
                <a:custGeom>
                  <a:avLst/>
                  <a:gdLst>
                    <a:gd name="T0" fmla="*/ 0 w 329"/>
                    <a:gd name="T1" fmla="*/ 137 h 156"/>
                    <a:gd name="T2" fmla="*/ 30 w 329"/>
                    <a:gd name="T3" fmla="*/ 115 h 156"/>
                    <a:gd name="T4" fmla="*/ 40 w 329"/>
                    <a:gd name="T5" fmla="*/ 108 h 156"/>
                    <a:gd name="T6" fmla="*/ 51 w 329"/>
                    <a:gd name="T7" fmla="*/ 104 h 156"/>
                    <a:gd name="T8" fmla="*/ 66 w 329"/>
                    <a:gd name="T9" fmla="*/ 103 h 156"/>
                    <a:gd name="T10" fmla="*/ 78 w 329"/>
                    <a:gd name="T11" fmla="*/ 107 h 156"/>
                    <a:gd name="T12" fmla="*/ 86 w 329"/>
                    <a:gd name="T13" fmla="*/ 99 h 156"/>
                    <a:gd name="T14" fmla="*/ 106 w 329"/>
                    <a:gd name="T15" fmla="*/ 94 h 156"/>
                    <a:gd name="T16" fmla="*/ 123 w 329"/>
                    <a:gd name="T17" fmla="*/ 89 h 156"/>
                    <a:gd name="T18" fmla="*/ 133 w 329"/>
                    <a:gd name="T19" fmla="*/ 79 h 156"/>
                    <a:gd name="T20" fmla="*/ 147 w 329"/>
                    <a:gd name="T21" fmla="*/ 68 h 156"/>
                    <a:gd name="T22" fmla="*/ 165 w 329"/>
                    <a:gd name="T23" fmla="*/ 61 h 156"/>
                    <a:gd name="T24" fmla="*/ 180 w 329"/>
                    <a:gd name="T25" fmla="*/ 56 h 156"/>
                    <a:gd name="T26" fmla="*/ 185 w 329"/>
                    <a:gd name="T27" fmla="*/ 51 h 156"/>
                    <a:gd name="T28" fmla="*/ 195 w 329"/>
                    <a:gd name="T29" fmla="*/ 45 h 156"/>
                    <a:gd name="T30" fmla="*/ 207 w 329"/>
                    <a:gd name="T31" fmla="*/ 41 h 156"/>
                    <a:gd name="T32" fmla="*/ 212 w 329"/>
                    <a:gd name="T33" fmla="*/ 40 h 156"/>
                    <a:gd name="T34" fmla="*/ 195 w 329"/>
                    <a:gd name="T35" fmla="*/ 19 h 156"/>
                    <a:gd name="T36" fmla="*/ 275 w 329"/>
                    <a:gd name="T37" fmla="*/ 0 h 156"/>
                    <a:gd name="T38" fmla="*/ 329 w 329"/>
                    <a:gd name="T39" fmla="*/ 5 h 156"/>
                    <a:gd name="T40" fmla="*/ 310 w 329"/>
                    <a:gd name="T41" fmla="*/ 18 h 156"/>
                    <a:gd name="T42" fmla="*/ 288 w 329"/>
                    <a:gd name="T43" fmla="*/ 31 h 156"/>
                    <a:gd name="T44" fmla="*/ 265 w 329"/>
                    <a:gd name="T45" fmla="*/ 40 h 156"/>
                    <a:gd name="T46" fmla="*/ 243 w 329"/>
                    <a:gd name="T47" fmla="*/ 46 h 156"/>
                    <a:gd name="T48" fmla="*/ 273 w 329"/>
                    <a:gd name="T49" fmla="*/ 45 h 156"/>
                    <a:gd name="T50" fmla="*/ 295 w 329"/>
                    <a:gd name="T51" fmla="*/ 48 h 156"/>
                    <a:gd name="T52" fmla="*/ 310 w 329"/>
                    <a:gd name="T53" fmla="*/ 70 h 156"/>
                    <a:gd name="T54" fmla="*/ 294 w 329"/>
                    <a:gd name="T55" fmla="*/ 73 h 156"/>
                    <a:gd name="T56" fmla="*/ 265 w 329"/>
                    <a:gd name="T57" fmla="*/ 70 h 156"/>
                    <a:gd name="T58" fmla="*/ 251 w 329"/>
                    <a:gd name="T59" fmla="*/ 66 h 156"/>
                    <a:gd name="T60" fmla="*/ 240 w 329"/>
                    <a:gd name="T61" fmla="*/ 68 h 156"/>
                    <a:gd name="T62" fmla="*/ 235 w 329"/>
                    <a:gd name="T63" fmla="*/ 79 h 156"/>
                    <a:gd name="T64" fmla="*/ 242 w 329"/>
                    <a:gd name="T65" fmla="*/ 89 h 156"/>
                    <a:gd name="T66" fmla="*/ 243 w 329"/>
                    <a:gd name="T67" fmla="*/ 95 h 156"/>
                    <a:gd name="T68" fmla="*/ 259 w 329"/>
                    <a:gd name="T69" fmla="*/ 100 h 156"/>
                    <a:gd name="T70" fmla="*/ 224 w 329"/>
                    <a:gd name="T71" fmla="*/ 111 h 156"/>
                    <a:gd name="T72" fmla="*/ 209 w 329"/>
                    <a:gd name="T73" fmla="*/ 104 h 156"/>
                    <a:gd name="T74" fmla="*/ 201 w 329"/>
                    <a:gd name="T75" fmla="*/ 96 h 156"/>
                    <a:gd name="T76" fmla="*/ 170 w 329"/>
                    <a:gd name="T77" fmla="*/ 94 h 156"/>
                    <a:gd name="T78" fmla="*/ 197 w 329"/>
                    <a:gd name="T79" fmla="*/ 101 h 156"/>
                    <a:gd name="T80" fmla="*/ 211 w 329"/>
                    <a:gd name="T81" fmla="*/ 117 h 156"/>
                    <a:gd name="T82" fmla="*/ 198 w 329"/>
                    <a:gd name="T83" fmla="*/ 119 h 156"/>
                    <a:gd name="T84" fmla="*/ 181 w 329"/>
                    <a:gd name="T85" fmla="*/ 116 h 156"/>
                    <a:gd name="T86" fmla="*/ 166 w 329"/>
                    <a:gd name="T87" fmla="*/ 111 h 156"/>
                    <a:gd name="T88" fmla="*/ 156 w 329"/>
                    <a:gd name="T89" fmla="*/ 103 h 156"/>
                    <a:gd name="T90" fmla="*/ 149 w 329"/>
                    <a:gd name="T91" fmla="*/ 99 h 156"/>
                    <a:gd name="T92" fmla="*/ 136 w 329"/>
                    <a:gd name="T93" fmla="*/ 104 h 156"/>
                    <a:gd name="T94" fmla="*/ 153 w 329"/>
                    <a:gd name="T95" fmla="*/ 114 h 156"/>
                    <a:gd name="T96" fmla="*/ 169 w 329"/>
                    <a:gd name="T97" fmla="*/ 118 h 156"/>
                    <a:gd name="T98" fmla="*/ 154 w 329"/>
                    <a:gd name="T99" fmla="*/ 123 h 156"/>
                    <a:gd name="T100" fmla="*/ 147 w 329"/>
                    <a:gd name="T101" fmla="*/ 120 h 156"/>
                    <a:gd name="T102" fmla="*/ 149 w 329"/>
                    <a:gd name="T103" fmla="*/ 137 h 156"/>
                    <a:gd name="T104" fmla="*/ 122 w 329"/>
                    <a:gd name="T105" fmla="*/ 121 h 156"/>
                    <a:gd name="T106" fmla="*/ 119 w 329"/>
                    <a:gd name="T107" fmla="*/ 140 h 156"/>
                    <a:gd name="T108" fmla="*/ 103 w 329"/>
                    <a:gd name="T109" fmla="*/ 138 h 156"/>
                    <a:gd name="T110" fmla="*/ 79 w 329"/>
                    <a:gd name="T111" fmla="*/ 141 h 156"/>
                    <a:gd name="T112" fmla="*/ 64 w 329"/>
                    <a:gd name="T113" fmla="*/ 148 h 156"/>
                    <a:gd name="T114" fmla="*/ 49 w 329"/>
                    <a:gd name="T115" fmla="*/ 156 h 156"/>
                    <a:gd name="T116" fmla="*/ 35 w 329"/>
                    <a:gd name="T117" fmla="*/ 148 h 156"/>
                    <a:gd name="T118" fmla="*/ 18 w 329"/>
                    <a:gd name="T119" fmla="*/ 140 h 156"/>
                    <a:gd name="T120" fmla="*/ 0 w 329"/>
                    <a:gd name="T121" fmla="*/ 137 h 15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329"/>
                    <a:gd name="T184" fmla="*/ 0 h 156"/>
                    <a:gd name="T185" fmla="*/ 329 w 329"/>
                    <a:gd name="T186" fmla="*/ 156 h 156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329" h="156">
                      <a:moveTo>
                        <a:pt x="0" y="137"/>
                      </a:moveTo>
                      <a:lnTo>
                        <a:pt x="30" y="115"/>
                      </a:lnTo>
                      <a:lnTo>
                        <a:pt x="40" y="108"/>
                      </a:lnTo>
                      <a:lnTo>
                        <a:pt x="51" y="104"/>
                      </a:lnTo>
                      <a:lnTo>
                        <a:pt x="66" y="103"/>
                      </a:lnTo>
                      <a:lnTo>
                        <a:pt x="78" y="107"/>
                      </a:lnTo>
                      <a:lnTo>
                        <a:pt x="86" y="99"/>
                      </a:lnTo>
                      <a:lnTo>
                        <a:pt x="106" y="94"/>
                      </a:lnTo>
                      <a:lnTo>
                        <a:pt x="123" y="89"/>
                      </a:lnTo>
                      <a:lnTo>
                        <a:pt x="133" y="79"/>
                      </a:lnTo>
                      <a:lnTo>
                        <a:pt x="147" y="68"/>
                      </a:lnTo>
                      <a:lnTo>
                        <a:pt x="165" y="61"/>
                      </a:lnTo>
                      <a:lnTo>
                        <a:pt x="180" y="56"/>
                      </a:lnTo>
                      <a:lnTo>
                        <a:pt x="185" y="51"/>
                      </a:lnTo>
                      <a:lnTo>
                        <a:pt x="195" y="45"/>
                      </a:lnTo>
                      <a:lnTo>
                        <a:pt x="207" y="41"/>
                      </a:lnTo>
                      <a:lnTo>
                        <a:pt x="212" y="40"/>
                      </a:lnTo>
                      <a:lnTo>
                        <a:pt x="195" y="19"/>
                      </a:lnTo>
                      <a:lnTo>
                        <a:pt x="275" y="0"/>
                      </a:lnTo>
                      <a:lnTo>
                        <a:pt x="329" y="5"/>
                      </a:lnTo>
                      <a:lnTo>
                        <a:pt x="310" y="18"/>
                      </a:lnTo>
                      <a:lnTo>
                        <a:pt x="288" y="31"/>
                      </a:lnTo>
                      <a:lnTo>
                        <a:pt x="265" y="40"/>
                      </a:lnTo>
                      <a:lnTo>
                        <a:pt x="243" y="46"/>
                      </a:lnTo>
                      <a:lnTo>
                        <a:pt x="273" y="45"/>
                      </a:lnTo>
                      <a:lnTo>
                        <a:pt x="295" y="48"/>
                      </a:lnTo>
                      <a:lnTo>
                        <a:pt x="310" y="70"/>
                      </a:lnTo>
                      <a:lnTo>
                        <a:pt x="294" y="73"/>
                      </a:lnTo>
                      <a:lnTo>
                        <a:pt x="265" y="70"/>
                      </a:lnTo>
                      <a:lnTo>
                        <a:pt x="251" y="66"/>
                      </a:lnTo>
                      <a:lnTo>
                        <a:pt x="240" y="68"/>
                      </a:lnTo>
                      <a:lnTo>
                        <a:pt x="235" y="79"/>
                      </a:lnTo>
                      <a:lnTo>
                        <a:pt x="242" y="89"/>
                      </a:lnTo>
                      <a:lnTo>
                        <a:pt x="243" y="95"/>
                      </a:lnTo>
                      <a:lnTo>
                        <a:pt x="259" y="100"/>
                      </a:lnTo>
                      <a:lnTo>
                        <a:pt x="224" y="111"/>
                      </a:lnTo>
                      <a:lnTo>
                        <a:pt x="209" y="104"/>
                      </a:lnTo>
                      <a:lnTo>
                        <a:pt x="201" y="96"/>
                      </a:lnTo>
                      <a:lnTo>
                        <a:pt x="170" y="94"/>
                      </a:lnTo>
                      <a:lnTo>
                        <a:pt x="197" y="101"/>
                      </a:lnTo>
                      <a:lnTo>
                        <a:pt x="211" y="117"/>
                      </a:lnTo>
                      <a:lnTo>
                        <a:pt x="198" y="119"/>
                      </a:lnTo>
                      <a:lnTo>
                        <a:pt x="181" y="116"/>
                      </a:lnTo>
                      <a:lnTo>
                        <a:pt x="166" y="111"/>
                      </a:lnTo>
                      <a:lnTo>
                        <a:pt x="156" y="103"/>
                      </a:lnTo>
                      <a:lnTo>
                        <a:pt x="149" y="99"/>
                      </a:lnTo>
                      <a:lnTo>
                        <a:pt x="136" y="104"/>
                      </a:lnTo>
                      <a:lnTo>
                        <a:pt x="153" y="114"/>
                      </a:lnTo>
                      <a:lnTo>
                        <a:pt x="169" y="118"/>
                      </a:lnTo>
                      <a:lnTo>
                        <a:pt x="154" y="123"/>
                      </a:lnTo>
                      <a:lnTo>
                        <a:pt x="147" y="120"/>
                      </a:lnTo>
                      <a:lnTo>
                        <a:pt x="149" y="137"/>
                      </a:lnTo>
                      <a:lnTo>
                        <a:pt x="122" y="121"/>
                      </a:lnTo>
                      <a:lnTo>
                        <a:pt x="119" y="140"/>
                      </a:lnTo>
                      <a:lnTo>
                        <a:pt x="103" y="138"/>
                      </a:lnTo>
                      <a:lnTo>
                        <a:pt x="79" y="141"/>
                      </a:lnTo>
                      <a:lnTo>
                        <a:pt x="64" y="148"/>
                      </a:lnTo>
                      <a:lnTo>
                        <a:pt x="49" y="156"/>
                      </a:lnTo>
                      <a:lnTo>
                        <a:pt x="35" y="148"/>
                      </a:lnTo>
                      <a:lnTo>
                        <a:pt x="18" y="140"/>
                      </a:lnTo>
                      <a:lnTo>
                        <a:pt x="0" y="137"/>
                      </a:lnTo>
                      <a:close/>
                    </a:path>
                  </a:pathLst>
                </a:custGeom>
                <a:solidFill>
                  <a:srgbClr val="9F7F5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5855" name="Freeform 11"/>
                <p:cNvSpPr>
                  <a:spLocks/>
                </p:cNvSpPr>
                <p:nvPr/>
              </p:nvSpPr>
              <p:spPr bwMode="auto">
                <a:xfrm>
                  <a:off x="3458" y="1827"/>
                  <a:ext cx="1295" cy="626"/>
                </a:xfrm>
                <a:custGeom>
                  <a:avLst/>
                  <a:gdLst>
                    <a:gd name="T0" fmla="*/ 17 w 1018"/>
                    <a:gd name="T1" fmla="*/ 542 h 626"/>
                    <a:gd name="T2" fmla="*/ 43 w 1018"/>
                    <a:gd name="T3" fmla="*/ 510 h 626"/>
                    <a:gd name="T4" fmla="*/ 67 w 1018"/>
                    <a:gd name="T5" fmla="*/ 481 h 626"/>
                    <a:gd name="T6" fmla="*/ 118 w 1018"/>
                    <a:gd name="T7" fmla="*/ 454 h 626"/>
                    <a:gd name="T8" fmla="*/ 151 w 1018"/>
                    <a:gd name="T9" fmla="*/ 420 h 626"/>
                    <a:gd name="T10" fmla="*/ 188 w 1018"/>
                    <a:gd name="T11" fmla="*/ 396 h 626"/>
                    <a:gd name="T12" fmla="*/ 254 w 1018"/>
                    <a:gd name="T13" fmla="*/ 370 h 626"/>
                    <a:gd name="T14" fmla="*/ 313 w 1018"/>
                    <a:gd name="T15" fmla="*/ 333 h 626"/>
                    <a:gd name="T16" fmla="*/ 330 w 1018"/>
                    <a:gd name="T17" fmla="*/ 314 h 626"/>
                    <a:gd name="T18" fmla="*/ 432 w 1018"/>
                    <a:gd name="T19" fmla="*/ 301 h 626"/>
                    <a:gd name="T20" fmla="*/ 501 w 1018"/>
                    <a:gd name="T21" fmla="*/ 279 h 626"/>
                    <a:gd name="T22" fmla="*/ 518 w 1018"/>
                    <a:gd name="T23" fmla="*/ 267 h 626"/>
                    <a:gd name="T24" fmla="*/ 582 w 1018"/>
                    <a:gd name="T25" fmla="*/ 254 h 626"/>
                    <a:gd name="T26" fmla="*/ 637 w 1018"/>
                    <a:gd name="T27" fmla="*/ 239 h 626"/>
                    <a:gd name="T28" fmla="*/ 658 w 1018"/>
                    <a:gd name="T29" fmla="*/ 225 h 626"/>
                    <a:gd name="T30" fmla="*/ 703 w 1018"/>
                    <a:gd name="T31" fmla="*/ 221 h 626"/>
                    <a:gd name="T32" fmla="*/ 747 w 1018"/>
                    <a:gd name="T33" fmla="*/ 208 h 626"/>
                    <a:gd name="T34" fmla="*/ 800 w 1018"/>
                    <a:gd name="T35" fmla="*/ 202 h 626"/>
                    <a:gd name="T36" fmla="*/ 848 w 1018"/>
                    <a:gd name="T37" fmla="*/ 179 h 626"/>
                    <a:gd name="T38" fmla="*/ 882 w 1018"/>
                    <a:gd name="T39" fmla="*/ 160 h 626"/>
                    <a:gd name="T40" fmla="*/ 914 w 1018"/>
                    <a:gd name="T41" fmla="*/ 129 h 626"/>
                    <a:gd name="T42" fmla="*/ 953 w 1018"/>
                    <a:gd name="T43" fmla="*/ 101 h 626"/>
                    <a:gd name="T44" fmla="*/ 991 w 1018"/>
                    <a:gd name="T45" fmla="*/ 42 h 626"/>
                    <a:gd name="T46" fmla="*/ 1018 w 1018"/>
                    <a:gd name="T47" fmla="*/ 20 h 626"/>
                    <a:gd name="T48" fmla="*/ 991 w 1018"/>
                    <a:gd name="T49" fmla="*/ 69 h 626"/>
                    <a:gd name="T50" fmla="*/ 964 w 1018"/>
                    <a:gd name="T51" fmla="*/ 115 h 626"/>
                    <a:gd name="T52" fmla="*/ 928 w 1018"/>
                    <a:gd name="T53" fmla="*/ 159 h 626"/>
                    <a:gd name="T54" fmla="*/ 859 w 1018"/>
                    <a:gd name="T55" fmla="*/ 194 h 626"/>
                    <a:gd name="T56" fmla="*/ 778 w 1018"/>
                    <a:gd name="T57" fmla="*/ 219 h 626"/>
                    <a:gd name="T58" fmla="*/ 726 w 1018"/>
                    <a:gd name="T59" fmla="*/ 238 h 626"/>
                    <a:gd name="T60" fmla="*/ 686 w 1018"/>
                    <a:gd name="T61" fmla="*/ 248 h 626"/>
                    <a:gd name="T62" fmla="*/ 629 w 1018"/>
                    <a:gd name="T63" fmla="*/ 261 h 626"/>
                    <a:gd name="T64" fmla="*/ 574 w 1018"/>
                    <a:gd name="T65" fmla="*/ 281 h 626"/>
                    <a:gd name="T66" fmla="*/ 504 w 1018"/>
                    <a:gd name="T67" fmla="*/ 295 h 626"/>
                    <a:gd name="T68" fmla="*/ 434 w 1018"/>
                    <a:gd name="T69" fmla="*/ 321 h 626"/>
                    <a:gd name="T70" fmla="*/ 344 w 1018"/>
                    <a:gd name="T71" fmla="*/ 356 h 626"/>
                    <a:gd name="T72" fmla="*/ 293 w 1018"/>
                    <a:gd name="T73" fmla="*/ 378 h 626"/>
                    <a:gd name="T74" fmla="*/ 262 w 1018"/>
                    <a:gd name="T75" fmla="*/ 403 h 626"/>
                    <a:gd name="T76" fmla="*/ 226 w 1018"/>
                    <a:gd name="T77" fmla="*/ 418 h 626"/>
                    <a:gd name="T78" fmla="*/ 199 w 1018"/>
                    <a:gd name="T79" fmla="*/ 429 h 626"/>
                    <a:gd name="T80" fmla="*/ 186 w 1018"/>
                    <a:gd name="T81" fmla="*/ 448 h 626"/>
                    <a:gd name="T82" fmla="*/ 163 w 1018"/>
                    <a:gd name="T83" fmla="*/ 464 h 626"/>
                    <a:gd name="T84" fmla="*/ 142 w 1018"/>
                    <a:gd name="T85" fmla="*/ 471 h 626"/>
                    <a:gd name="T86" fmla="*/ 131 w 1018"/>
                    <a:gd name="T87" fmla="*/ 495 h 626"/>
                    <a:gd name="T88" fmla="*/ 112 w 1018"/>
                    <a:gd name="T89" fmla="*/ 511 h 626"/>
                    <a:gd name="T90" fmla="*/ 107 w 1018"/>
                    <a:gd name="T91" fmla="*/ 541 h 626"/>
                    <a:gd name="T92" fmla="*/ 101 w 1018"/>
                    <a:gd name="T93" fmla="*/ 586 h 626"/>
                    <a:gd name="T94" fmla="*/ 0 w 1018"/>
                    <a:gd name="T95" fmla="*/ 551 h 62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w 1018"/>
                    <a:gd name="T145" fmla="*/ 0 h 626"/>
                    <a:gd name="T146" fmla="*/ 1018 w 1018"/>
                    <a:gd name="T147" fmla="*/ 626 h 626"/>
                  </a:gdLst>
                  <a:ahLst/>
                  <a:cxnLst>
                    <a:cxn ang="T96">
                      <a:pos x="T0" y="T1"/>
                    </a:cxn>
                    <a:cxn ang="T97">
                      <a:pos x="T2" y="T3"/>
                    </a:cxn>
                    <a:cxn ang="T98">
                      <a:pos x="T4" y="T5"/>
                    </a:cxn>
                    <a:cxn ang="T99">
                      <a:pos x="T6" y="T7"/>
                    </a:cxn>
                    <a:cxn ang="T100">
                      <a:pos x="T8" y="T9"/>
                    </a:cxn>
                    <a:cxn ang="T101">
                      <a:pos x="T10" y="T11"/>
                    </a:cxn>
                    <a:cxn ang="T102">
                      <a:pos x="T12" y="T13"/>
                    </a:cxn>
                    <a:cxn ang="T103">
                      <a:pos x="T14" y="T15"/>
                    </a:cxn>
                    <a:cxn ang="T104">
                      <a:pos x="T16" y="T17"/>
                    </a:cxn>
                    <a:cxn ang="T105">
                      <a:pos x="T18" y="T19"/>
                    </a:cxn>
                    <a:cxn ang="T106">
                      <a:pos x="T20" y="T21"/>
                    </a:cxn>
                    <a:cxn ang="T107">
                      <a:pos x="T22" y="T23"/>
                    </a:cxn>
                    <a:cxn ang="T108">
                      <a:pos x="T24" y="T25"/>
                    </a:cxn>
                    <a:cxn ang="T109">
                      <a:pos x="T26" y="T27"/>
                    </a:cxn>
                    <a:cxn ang="T110">
                      <a:pos x="T28" y="T29"/>
                    </a:cxn>
                    <a:cxn ang="T111">
                      <a:pos x="T30" y="T31"/>
                    </a:cxn>
                    <a:cxn ang="T112">
                      <a:pos x="T32" y="T33"/>
                    </a:cxn>
                    <a:cxn ang="T113">
                      <a:pos x="T34" y="T35"/>
                    </a:cxn>
                    <a:cxn ang="T114">
                      <a:pos x="T36" y="T37"/>
                    </a:cxn>
                    <a:cxn ang="T115">
                      <a:pos x="T38" y="T39"/>
                    </a:cxn>
                    <a:cxn ang="T116">
                      <a:pos x="T40" y="T41"/>
                    </a:cxn>
                    <a:cxn ang="T117">
                      <a:pos x="T42" y="T43"/>
                    </a:cxn>
                    <a:cxn ang="T118">
                      <a:pos x="T44" y="T45"/>
                    </a:cxn>
                    <a:cxn ang="T119">
                      <a:pos x="T46" y="T47"/>
                    </a:cxn>
                    <a:cxn ang="T120">
                      <a:pos x="T48" y="T49"/>
                    </a:cxn>
                    <a:cxn ang="T121">
                      <a:pos x="T50" y="T51"/>
                    </a:cxn>
                    <a:cxn ang="T122">
                      <a:pos x="T52" y="T53"/>
                    </a:cxn>
                    <a:cxn ang="T123">
                      <a:pos x="T54" y="T55"/>
                    </a:cxn>
                    <a:cxn ang="T124">
                      <a:pos x="T56" y="T57"/>
                    </a:cxn>
                    <a:cxn ang="T125">
                      <a:pos x="T58" y="T59"/>
                    </a:cxn>
                    <a:cxn ang="T126">
                      <a:pos x="T60" y="T61"/>
                    </a:cxn>
                    <a:cxn ang="T127">
                      <a:pos x="T62" y="T63"/>
                    </a:cxn>
                    <a:cxn ang="T128">
                      <a:pos x="T64" y="T65"/>
                    </a:cxn>
                    <a:cxn ang="T129">
                      <a:pos x="T66" y="T67"/>
                    </a:cxn>
                    <a:cxn ang="T130">
                      <a:pos x="T68" y="T69"/>
                    </a:cxn>
                    <a:cxn ang="T131">
                      <a:pos x="T70" y="T71"/>
                    </a:cxn>
                    <a:cxn ang="T132">
                      <a:pos x="T72" y="T73"/>
                    </a:cxn>
                    <a:cxn ang="T133">
                      <a:pos x="T74" y="T75"/>
                    </a:cxn>
                    <a:cxn ang="T134">
                      <a:pos x="T76" y="T77"/>
                    </a:cxn>
                    <a:cxn ang="T135">
                      <a:pos x="T78" y="T79"/>
                    </a:cxn>
                    <a:cxn ang="T136">
                      <a:pos x="T80" y="T81"/>
                    </a:cxn>
                    <a:cxn ang="T137">
                      <a:pos x="T82" y="T83"/>
                    </a:cxn>
                    <a:cxn ang="T138">
                      <a:pos x="T84" y="T85"/>
                    </a:cxn>
                    <a:cxn ang="T139">
                      <a:pos x="T86" y="T87"/>
                    </a:cxn>
                    <a:cxn ang="T140">
                      <a:pos x="T88" y="T89"/>
                    </a:cxn>
                    <a:cxn ang="T141">
                      <a:pos x="T90" y="T91"/>
                    </a:cxn>
                    <a:cxn ang="T142">
                      <a:pos x="T92" y="T93"/>
                    </a:cxn>
                    <a:cxn ang="T143">
                      <a:pos x="T94" y="T95"/>
                    </a:cxn>
                  </a:cxnLst>
                  <a:rect l="T144" t="T145" r="T146" b="T147"/>
                  <a:pathLst>
                    <a:path w="1018" h="626">
                      <a:moveTo>
                        <a:pt x="0" y="551"/>
                      </a:moveTo>
                      <a:lnTo>
                        <a:pt x="17" y="542"/>
                      </a:lnTo>
                      <a:lnTo>
                        <a:pt x="40" y="537"/>
                      </a:lnTo>
                      <a:lnTo>
                        <a:pt x="43" y="510"/>
                      </a:lnTo>
                      <a:lnTo>
                        <a:pt x="48" y="495"/>
                      </a:lnTo>
                      <a:lnTo>
                        <a:pt x="67" y="481"/>
                      </a:lnTo>
                      <a:lnTo>
                        <a:pt x="88" y="468"/>
                      </a:lnTo>
                      <a:lnTo>
                        <a:pt x="118" y="454"/>
                      </a:lnTo>
                      <a:lnTo>
                        <a:pt x="144" y="442"/>
                      </a:lnTo>
                      <a:lnTo>
                        <a:pt x="151" y="420"/>
                      </a:lnTo>
                      <a:lnTo>
                        <a:pt x="162" y="402"/>
                      </a:lnTo>
                      <a:lnTo>
                        <a:pt x="188" y="396"/>
                      </a:lnTo>
                      <a:lnTo>
                        <a:pt x="220" y="393"/>
                      </a:lnTo>
                      <a:lnTo>
                        <a:pt x="254" y="370"/>
                      </a:lnTo>
                      <a:lnTo>
                        <a:pt x="297" y="342"/>
                      </a:lnTo>
                      <a:lnTo>
                        <a:pt x="313" y="333"/>
                      </a:lnTo>
                      <a:lnTo>
                        <a:pt x="301" y="321"/>
                      </a:lnTo>
                      <a:lnTo>
                        <a:pt x="330" y="314"/>
                      </a:lnTo>
                      <a:lnTo>
                        <a:pt x="389" y="315"/>
                      </a:lnTo>
                      <a:lnTo>
                        <a:pt x="432" y="301"/>
                      </a:lnTo>
                      <a:lnTo>
                        <a:pt x="457" y="292"/>
                      </a:lnTo>
                      <a:lnTo>
                        <a:pt x="501" y="279"/>
                      </a:lnTo>
                      <a:lnTo>
                        <a:pt x="487" y="271"/>
                      </a:lnTo>
                      <a:lnTo>
                        <a:pt x="518" y="267"/>
                      </a:lnTo>
                      <a:lnTo>
                        <a:pt x="555" y="261"/>
                      </a:lnTo>
                      <a:lnTo>
                        <a:pt x="582" y="254"/>
                      </a:lnTo>
                      <a:lnTo>
                        <a:pt x="610" y="244"/>
                      </a:lnTo>
                      <a:lnTo>
                        <a:pt x="637" y="239"/>
                      </a:lnTo>
                      <a:lnTo>
                        <a:pt x="628" y="228"/>
                      </a:lnTo>
                      <a:lnTo>
                        <a:pt x="658" y="225"/>
                      </a:lnTo>
                      <a:lnTo>
                        <a:pt x="685" y="222"/>
                      </a:lnTo>
                      <a:lnTo>
                        <a:pt x="703" y="221"/>
                      </a:lnTo>
                      <a:lnTo>
                        <a:pt x="724" y="215"/>
                      </a:lnTo>
                      <a:lnTo>
                        <a:pt x="747" y="208"/>
                      </a:lnTo>
                      <a:lnTo>
                        <a:pt x="780" y="194"/>
                      </a:lnTo>
                      <a:lnTo>
                        <a:pt x="800" y="202"/>
                      </a:lnTo>
                      <a:lnTo>
                        <a:pt x="825" y="190"/>
                      </a:lnTo>
                      <a:lnTo>
                        <a:pt x="848" y="179"/>
                      </a:lnTo>
                      <a:lnTo>
                        <a:pt x="865" y="171"/>
                      </a:lnTo>
                      <a:lnTo>
                        <a:pt x="882" y="160"/>
                      </a:lnTo>
                      <a:lnTo>
                        <a:pt x="899" y="142"/>
                      </a:lnTo>
                      <a:lnTo>
                        <a:pt x="914" y="129"/>
                      </a:lnTo>
                      <a:lnTo>
                        <a:pt x="938" y="117"/>
                      </a:lnTo>
                      <a:lnTo>
                        <a:pt x="953" y="101"/>
                      </a:lnTo>
                      <a:lnTo>
                        <a:pt x="972" y="75"/>
                      </a:lnTo>
                      <a:lnTo>
                        <a:pt x="991" y="42"/>
                      </a:lnTo>
                      <a:lnTo>
                        <a:pt x="1015" y="0"/>
                      </a:lnTo>
                      <a:lnTo>
                        <a:pt x="1018" y="20"/>
                      </a:lnTo>
                      <a:lnTo>
                        <a:pt x="1013" y="38"/>
                      </a:lnTo>
                      <a:lnTo>
                        <a:pt x="991" y="69"/>
                      </a:lnTo>
                      <a:lnTo>
                        <a:pt x="987" y="89"/>
                      </a:lnTo>
                      <a:lnTo>
                        <a:pt x="964" y="115"/>
                      </a:lnTo>
                      <a:lnTo>
                        <a:pt x="949" y="139"/>
                      </a:lnTo>
                      <a:lnTo>
                        <a:pt x="928" y="159"/>
                      </a:lnTo>
                      <a:lnTo>
                        <a:pt x="898" y="178"/>
                      </a:lnTo>
                      <a:lnTo>
                        <a:pt x="859" y="194"/>
                      </a:lnTo>
                      <a:lnTo>
                        <a:pt x="813" y="207"/>
                      </a:lnTo>
                      <a:lnTo>
                        <a:pt x="778" y="219"/>
                      </a:lnTo>
                      <a:lnTo>
                        <a:pt x="752" y="228"/>
                      </a:lnTo>
                      <a:lnTo>
                        <a:pt x="726" y="238"/>
                      </a:lnTo>
                      <a:lnTo>
                        <a:pt x="710" y="241"/>
                      </a:lnTo>
                      <a:lnTo>
                        <a:pt x="686" y="248"/>
                      </a:lnTo>
                      <a:lnTo>
                        <a:pt x="652" y="257"/>
                      </a:lnTo>
                      <a:lnTo>
                        <a:pt x="629" y="261"/>
                      </a:lnTo>
                      <a:lnTo>
                        <a:pt x="597" y="270"/>
                      </a:lnTo>
                      <a:lnTo>
                        <a:pt x="574" y="281"/>
                      </a:lnTo>
                      <a:lnTo>
                        <a:pt x="543" y="285"/>
                      </a:lnTo>
                      <a:lnTo>
                        <a:pt x="504" y="295"/>
                      </a:lnTo>
                      <a:lnTo>
                        <a:pt x="473" y="305"/>
                      </a:lnTo>
                      <a:lnTo>
                        <a:pt x="434" y="321"/>
                      </a:lnTo>
                      <a:lnTo>
                        <a:pt x="392" y="334"/>
                      </a:lnTo>
                      <a:lnTo>
                        <a:pt x="344" y="356"/>
                      </a:lnTo>
                      <a:lnTo>
                        <a:pt x="322" y="367"/>
                      </a:lnTo>
                      <a:lnTo>
                        <a:pt x="293" y="378"/>
                      </a:lnTo>
                      <a:lnTo>
                        <a:pt x="280" y="390"/>
                      </a:lnTo>
                      <a:lnTo>
                        <a:pt x="262" y="403"/>
                      </a:lnTo>
                      <a:lnTo>
                        <a:pt x="234" y="415"/>
                      </a:lnTo>
                      <a:lnTo>
                        <a:pt x="226" y="418"/>
                      </a:lnTo>
                      <a:lnTo>
                        <a:pt x="215" y="426"/>
                      </a:lnTo>
                      <a:lnTo>
                        <a:pt x="199" y="429"/>
                      </a:lnTo>
                      <a:lnTo>
                        <a:pt x="195" y="439"/>
                      </a:lnTo>
                      <a:lnTo>
                        <a:pt x="186" y="448"/>
                      </a:lnTo>
                      <a:lnTo>
                        <a:pt x="172" y="455"/>
                      </a:lnTo>
                      <a:lnTo>
                        <a:pt x="163" y="464"/>
                      </a:lnTo>
                      <a:lnTo>
                        <a:pt x="155" y="476"/>
                      </a:lnTo>
                      <a:lnTo>
                        <a:pt x="142" y="471"/>
                      </a:lnTo>
                      <a:lnTo>
                        <a:pt x="133" y="486"/>
                      </a:lnTo>
                      <a:lnTo>
                        <a:pt x="131" y="495"/>
                      </a:lnTo>
                      <a:lnTo>
                        <a:pt x="121" y="499"/>
                      </a:lnTo>
                      <a:lnTo>
                        <a:pt x="112" y="511"/>
                      </a:lnTo>
                      <a:lnTo>
                        <a:pt x="108" y="524"/>
                      </a:lnTo>
                      <a:lnTo>
                        <a:pt x="107" y="541"/>
                      </a:lnTo>
                      <a:lnTo>
                        <a:pt x="103" y="558"/>
                      </a:lnTo>
                      <a:lnTo>
                        <a:pt x="101" y="586"/>
                      </a:lnTo>
                      <a:lnTo>
                        <a:pt x="96" y="626"/>
                      </a:lnTo>
                      <a:lnTo>
                        <a:pt x="0" y="551"/>
                      </a:lnTo>
                      <a:close/>
                    </a:path>
                  </a:pathLst>
                </a:custGeom>
                <a:solidFill>
                  <a:srgbClr val="9F3F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5856" name="Freeform 12"/>
                <p:cNvSpPr>
                  <a:spLocks/>
                </p:cNvSpPr>
                <p:nvPr/>
              </p:nvSpPr>
              <p:spPr bwMode="auto">
                <a:xfrm>
                  <a:off x="4975" y="2028"/>
                  <a:ext cx="223" cy="123"/>
                </a:xfrm>
                <a:custGeom>
                  <a:avLst/>
                  <a:gdLst>
                    <a:gd name="T0" fmla="*/ 0 w 175"/>
                    <a:gd name="T1" fmla="*/ 48 h 123"/>
                    <a:gd name="T2" fmla="*/ 44 w 175"/>
                    <a:gd name="T3" fmla="*/ 39 h 123"/>
                    <a:gd name="T4" fmla="*/ 95 w 175"/>
                    <a:gd name="T5" fmla="*/ 28 h 123"/>
                    <a:gd name="T6" fmla="*/ 140 w 175"/>
                    <a:gd name="T7" fmla="*/ 14 h 123"/>
                    <a:gd name="T8" fmla="*/ 174 w 175"/>
                    <a:gd name="T9" fmla="*/ 0 h 123"/>
                    <a:gd name="T10" fmla="*/ 167 w 175"/>
                    <a:gd name="T11" fmla="*/ 15 h 123"/>
                    <a:gd name="T12" fmla="*/ 155 w 175"/>
                    <a:gd name="T13" fmla="*/ 31 h 123"/>
                    <a:gd name="T14" fmla="*/ 137 w 175"/>
                    <a:gd name="T15" fmla="*/ 42 h 123"/>
                    <a:gd name="T16" fmla="*/ 117 w 175"/>
                    <a:gd name="T17" fmla="*/ 50 h 123"/>
                    <a:gd name="T18" fmla="*/ 145 w 175"/>
                    <a:gd name="T19" fmla="*/ 47 h 123"/>
                    <a:gd name="T20" fmla="*/ 137 w 175"/>
                    <a:gd name="T21" fmla="*/ 58 h 123"/>
                    <a:gd name="T22" fmla="*/ 127 w 175"/>
                    <a:gd name="T23" fmla="*/ 69 h 123"/>
                    <a:gd name="T24" fmla="*/ 151 w 175"/>
                    <a:gd name="T25" fmla="*/ 68 h 123"/>
                    <a:gd name="T26" fmla="*/ 175 w 175"/>
                    <a:gd name="T27" fmla="*/ 64 h 123"/>
                    <a:gd name="T28" fmla="*/ 164 w 175"/>
                    <a:gd name="T29" fmla="*/ 81 h 123"/>
                    <a:gd name="T30" fmla="*/ 148 w 175"/>
                    <a:gd name="T31" fmla="*/ 94 h 123"/>
                    <a:gd name="T32" fmla="*/ 127 w 175"/>
                    <a:gd name="T33" fmla="*/ 107 h 123"/>
                    <a:gd name="T34" fmla="*/ 99 w 175"/>
                    <a:gd name="T35" fmla="*/ 116 h 123"/>
                    <a:gd name="T36" fmla="*/ 68 w 175"/>
                    <a:gd name="T37" fmla="*/ 121 h 123"/>
                    <a:gd name="T38" fmla="*/ 38 w 175"/>
                    <a:gd name="T39" fmla="*/ 123 h 123"/>
                    <a:gd name="T40" fmla="*/ 67 w 175"/>
                    <a:gd name="T41" fmla="*/ 111 h 123"/>
                    <a:gd name="T42" fmla="*/ 89 w 175"/>
                    <a:gd name="T43" fmla="*/ 99 h 123"/>
                    <a:gd name="T44" fmla="*/ 103 w 175"/>
                    <a:gd name="T45" fmla="*/ 87 h 123"/>
                    <a:gd name="T46" fmla="*/ 116 w 175"/>
                    <a:gd name="T47" fmla="*/ 70 h 123"/>
                    <a:gd name="T48" fmla="*/ 100 w 175"/>
                    <a:gd name="T49" fmla="*/ 77 h 123"/>
                    <a:gd name="T50" fmla="*/ 81 w 175"/>
                    <a:gd name="T51" fmla="*/ 82 h 123"/>
                    <a:gd name="T52" fmla="*/ 61 w 175"/>
                    <a:gd name="T53" fmla="*/ 81 h 123"/>
                    <a:gd name="T54" fmla="*/ 39 w 175"/>
                    <a:gd name="T55" fmla="*/ 75 h 123"/>
                    <a:gd name="T56" fmla="*/ 71 w 175"/>
                    <a:gd name="T57" fmla="*/ 52 h 123"/>
                    <a:gd name="T58" fmla="*/ 49 w 175"/>
                    <a:gd name="T59" fmla="*/ 56 h 123"/>
                    <a:gd name="T60" fmla="*/ 29 w 175"/>
                    <a:gd name="T61" fmla="*/ 55 h 123"/>
                    <a:gd name="T62" fmla="*/ 0 w 175"/>
                    <a:gd name="T63" fmla="*/ 48 h 123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w 175"/>
                    <a:gd name="T97" fmla="*/ 0 h 123"/>
                    <a:gd name="T98" fmla="*/ 175 w 175"/>
                    <a:gd name="T99" fmla="*/ 123 h 123"/>
                  </a:gdLst>
                  <a:ahLst/>
                  <a:cxnLst>
                    <a:cxn ang="T64">
                      <a:pos x="T0" y="T1"/>
                    </a:cxn>
                    <a:cxn ang="T65">
                      <a:pos x="T2" y="T3"/>
                    </a:cxn>
                    <a:cxn ang="T66">
                      <a:pos x="T4" y="T5"/>
                    </a:cxn>
                    <a:cxn ang="T67">
                      <a:pos x="T6" y="T7"/>
                    </a:cxn>
                    <a:cxn ang="T68">
                      <a:pos x="T8" y="T9"/>
                    </a:cxn>
                    <a:cxn ang="T69">
                      <a:pos x="T10" y="T11"/>
                    </a:cxn>
                    <a:cxn ang="T70">
                      <a:pos x="T12" y="T13"/>
                    </a:cxn>
                    <a:cxn ang="T71">
                      <a:pos x="T14" y="T15"/>
                    </a:cxn>
                    <a:cxn ang="T72">
                      <a:pos x="T16" y="T17"/>
                    </a:cxn>
                    <a:cxn ang="T73">
                      <a:pos x="T18" y="T19"/>
                    </a:cxn>
                    <a:cxn ang="T74">
                      <a:pos x="T20" y="T21"/>
                    </a:cxn>
                    <a:cxn ang="T75">
                      <a:pos x="T22" y="T23"/>
                    </a:cxn>
                    <a:cxn ang="T76">
                      <a:pos x="T24" y="T25"/>
                    </a:cxn>
                    <a:cxn ang="T77">
                      <a:pos x="T26" y="T27"/>
                    </a:cxn>
                    <a:cxn ang="T78">
                      <a:pos x="T28" y="T29"/>
                    </a:cxn>
                    <a:cxn ang="T79">
                      <a:pos x="T30" y="T31"/>
                    </a:cxn>
                    <a:cxn ang="T80">
                      <a:pos x="T32" y="T33"/>
                    </a:cxn>
                    <a:cxn ang="T81">
                      <a:pos x="T34" y="T35"/>
                    </a:cxn>
                    <a:cxn ang="T82">
                      <a:pos x="T36" y="T37"/>
                    </a:cxn>
                    <a:cxn ang="T83">
                      <a:pos x="T38" y="T39"/>
                    </a:cxn>
                    <a:cxn ang="T84">
                      <a:pos x="T40" y="T41"/>
                    </a:cxn>
                    <a:cxn ang="T85">
                      <a:pos x="T42" y="T43"/>
                    </a:cxn>
                    <a:cxn ang="T86">
                      <a:pos x="T44" y="T45"/>
                    </a:cxn>
                    <a:cxn ang="T87">
                      <a:pos x="T46" y="T47"/>
                    </a:cxn>
                    <a:cxn ang="T88">
                      <a:pos x="T48" y="T49"/>
                    </a:cxn>
                    <a:cxn ang="T89">
                      <a:pos x="T50" y="T51"/>
                    </a:cxn>
                    <a:cxn ang="T90">
                      <a:pos x="T52" y="T53"/>
                    </a:cxn>
                    <a:cxn ang="T91">
                      <a:pos x="T54" y="T55"/>
                    </a:cxn>
                    <a:cxn ang="T92">
                      <a:pos x="T56" y="T57"/>
                    </a:cxn>
                    <a:cxn ang="T93">
                      <a:pos x="T58" y="T59"/>
                    </a:cxn>
                    <a:cxn ang="T94">
                      <a:pos x="T60" y="T61"/>
                    </a:cxn>
                    <a:cxn ang="T95">
                      <a:pos x="T62" y="T63"/>
                    </a:cxn>
                  </a:cxnLst>
                  <a:rect l="T96" t="T97" r="T98" b="T99"/>
                  <a:pathLst>
                    <a:path w="175" h="123">
                      <a:moveTo>
                        <a:pt x="0" y="48"/>
                      </a:moveTo>
                      <a:lnTo>
                        <a:pt x="44" y="39"/>
                      </a:lnTo>
                      <a:lnTo>
                        <a:pt x="95" y="28"/>
                      </a:lnTo>
                      <a:lnTo>
                        <a:pt x="140" y="14"/>
                      </a:lnTo>
                      <a:lnTo>
                        <a:pt x="174" y="0"/>
                      </a:lnTo>
                      <a:lnTo>
                        <a:pt x="167" y="15"/>
                      </a:lnTo>
                      <a:lnTo>
                        <a:pt x="155" y="31"/>
                      </a:lnTo>
                      <a:lnTo>
                        <a:pt x="137" y="42"/>
                      </a:lnTo>
                      <a:lnTo>
                        <a:pt x="117" y="50"/>
                      </a:lnTo>
                      <a:lnTo>
                        <a:pt x="145" y="47"/>
                      </a:lnTo>
                      <a:lnTo>
                        <a:pt x="137" y="58"/>
                      </a:lnTo>
                      <a:lnTo>
                        <a:pt x="127" y="69"/>
                      </a:lnTo>
                      <a:lnTo>
                        <a:pt x="151" y="68"/>
                      </a:lnTo>
                      <a:lnTo>
                        <a:pt x="175" y="64"/>
                      </a:lnTo>
                      <a:lnTo>
                        <a:pt x="164" y="81"/>
                      </a:lnTo>
                      <a:lnTo>
                        <a:pt x="148" y="94"/>
                      </a:lnTo>
                      <a:lnTo>
                        <a:pt x="127" y="107"/>
                      </a:lnTo>
                      <a:lnTo>
                        <a:pt x="99" y="116"/>
                      </a:lnTo>
                      <a:lnTo>
                        <a:pt x="68" y="121"/>
                      </a:lnTo>
                      <a:lnTo>
                        <a:pt x="38" y="123"/>
                      </a:lnTo>
                      <a:lnTo>
                        <a:pt x="67" y="111"/>
                      </a:lnTo>
                      <a:lnTo>
                        <a:pt x="89" y="99"/>
                      </a:lnTo>
                      <a:lnTo>
                        <a:pt x="103" y="87"/>
                      </a:lnTo>
                      <a:lnTo>
                        <a:pt x="116" y="70"/>
                      </a:lnTo>
                      <a:lnTo>
                        <a:pt x="100" y="77"/>
                      </a:lnTo>
                      <a:lnTo>
                        <a:pt x="81" y="82"/>
                      </a:lnTo>
                      <a:lnTo>
                        <a:pt x="61" y="81"/>
                      </a:lnTo>
                      <a:lnTo>
                        <a:pt x="39" y="75"/>
                      </a:lnTo>
                      <a:lnTo>
                        <a:pt x="71" y="52"/>
                      </a:lnTo>
                      <a:lnTo>
                        <a:pt x="49" y="56"/>
                      </a:lnTo>
                      <a:lnTo>
                        <a:pt x="29" y="55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solidFill>
                  <a:srgbClr val="BF7F1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grpSp>
              <p:nvGrpSpPr>
                <p:cNvPr id="5" name="Group 13"/>
                <p:cNvGrpSpPr>
                  <a:grpSpLocks/>
                </p:cNvGrpSpPr>
                <p:nvPr/>
              </p:nvGrpSpPr>
              <p:grpSpPr bwMode="auto">
                <a:xfrm>
                  <a:off x="4598" y="2161"/>
                  <a:ext cx="386" cy="120"/>
                  <a:chOff x="1207" y="2357"/>
                  <a:chExt cx="304" cy="120"/>
                </a:xfrm>
              </p:grpSpPr>
              <p:sp>
                <p:nvSpPr>
                  <p:cNvPr id="35866" name="Freeform 14"/>
                  <p:cNvSpPr>
                    <a:spLocks/>
                  </p:cNvSpPr>
                  <p:nvPr/>
                </p:nvSpPr>
                <p:spPr bwMode="auto">
                  <a:xfrm>
                    <a:off x="1207" y="2357"/>
                    <a:ext cx="236" cy="57"/>
                  </a:xfrm>
                  <a:custGeom>
                    <a:avLst/>
                    <a:gdLst>
                      <a:gd name="T0" fmla="*/ 23 w 236"/>
                      <a:gd name="T1" fmla="*/ 5 h 57"/>
                      <a:gd name="T2" fmla="*/ 44 w 236"/>
                      <a:gd name="T3" fmla="*/ 17 h 57"/>
                      <a:gd name="T4" fmla="*/ 72 w 236"/>
                      <a:gd name="T5" fmla="*/ 27 h 57"/>
                      <a:gd name="T6" fmla="*/ 110 w 236"/>
                      <a:gd name="T7" fmla="*/ 32 h 57"/>
                      <a:gd name="T8" fmla="*/ 142 w 236"/>
                      <a:gd name="T9" fmla="*/ 31 h 57"/>
                      <a:gd name="T10" fmla="*/ 166 w 236"/>
                      <a:gd name="T11" fmla="*/ 26 h 57"/>
                      <a:gd name="T12" fmla="*/ 193 w 236"/>
                      <a:gd name="T13" fmla="*/ 21 h 57"/>
                      <a:gd name="T14" fmla="*/ 217 w 236"/>
                      <a:gd name="T15" fmla="*/ 10 h 57"/>
                      <a:gd name="T16" fmla="*/ 236 w 236"/>
                      <a:gd name="T17" fmla="*/ 0 h 57"/>
                      <a:gd name="T18" fmla="*/ 218 w 236"/>
                      <a:gd name="T19" fmla="*/ 18 h 57"/>
                      <a:gd name="T20" fmla="*/ 197 w 236"/>
                      <a:gd name="T21" fmla="*/ 35 h 57"/>
                      <a:gd name="T22" fmla="*/ 170 w 236"/>
                      <a:gd name="T23" fmla="*/ 49 h 57"/>
                      <a:gd name="T24" fmla="*/ 142 w 236"/>
                      <a:gd name="T25" fmla="*/ 56 h 57"/>
                      <a:gd name="T26" fmla="*/ 115 w 236"/>
                      <a:gd name="T27" fmla="*/ 57 h 57"/>
                      <a:gd name="T28" fmla="*/ 86 w 236"/>
                      <a:gd name="T29" fmla="*/ 56 h 57"/>
                      <a:gd name="T30" fmla="*/ 57 w 236"/>
                      <a:gd name="T31" fmla="*/ 51 h 57"/>
                      <a:gd name="T32" fmla="*/ 30 w 236"/>
                      <a:gd name="T33" fmla="*/ 41 h 57"/>
                      <a:gd name="T34" fmla="*/ 0 w 236"/>
                      <a:gd name="T35" fmla="*/ 30 h 57"/>
                      <a:gd name="T36" fmla="*/ 23 w 236"/>
                      <a:gd name="T37" fmla="*/ 5 h 57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w 236"/>
                      <a:gd name="T58" fmla="*/ 0 h 57"/>
                      <a:gd name="T59" fmla="*/ 236 w 236"/>
                      <a:gd name="T60" fmla="*/ 57 h 57"/>
                    </a:gdLst>
                    <a:ahLst/>
                    <a:cxnLst>
                      <a:cxn ang="T38">
                        <a:pos x="T0" y="T1"/>
                      </a:cxn>
                      <a:cxn ang="T39">
                        <a:pos x="T2" y="T3"/>
                      </a:cxn>
                      <a:cxn ang="T40">
                        <a:pos x="T4" y="T5"/>
                      </a:cxn>
                      <a:cxn ang="T41">
                        <a:pos x="T6" y="T7"/>
                      </a:cxn>
                      <a:cxn ang="T42">
                        <a:pos x="T8" y="T9"/>
                      </a:cxn>
                      <a:cxn ang="T43">
                        <a:pos x="T10" y="T11"/>
                      </a:cxn>
                      <a:cxn ang="T44">
                        <a:pos x="T12" y="T13"/>
                      </a:cxn>
                      <a:cxn ang="T45">
                        <a:pos x="T14" y="T15"/>
                      </a:cxn>
                      <a:cxn ang="T46">
                        <a:pos x="T16" y="T17"/>
                      </a:cxn>
                      <a:cxn ang="T47">
                        <a:pos x="T18" y="T19"/>
                      </a:cxn>
                      <a:cxn ang="T48">
                        <a:pos x="T20" y="T21"/>
                      </a:cxn>
                      <a:cxn ang="T49">
                        <a:pos x="T22" y="T23"/>
                      </a:cxn>
                      <a:cxn ang="T50">
                        <a:pos x="T24" y="T25"/>
                      </a:cxn>
                      <a:cxn ang="T51">
                        <a:pos x="T26" y="T27"/>
                      </a:cxn>
                      <a:cxn ang="T52">
                        <a:pos x="T28" y="T29"/>
                      </a:cxn>
                      <a:cxn ang="T53">
                        <a:pos x="T30" y="T31"/>
                      </a:cxn>
                      <a:cxn ang="T54">
                        <a:pos x="T32" y="T33"/>
                      </a:cxn>
                      <a:cxn ang="T55">
                        <a:pos x="T34" y="T35"/>
                      </a:cxn>
                      <a:cxn ang="T56">
                        <a:pos x="T36" y="T37"/>
                      </a:cxn>
                    </a:cxnLst>
                    <a:rect l="T57" t="T58" r="T59" b="T60"/>
                    <a:pathLst>
                      <a:path w="236" h="57">
                        <a:moveTo>
                          <a:pt x="23" y="5"/>
                        </a:moveTo>
                        <a:lnTo>
                          <a:pt x="44" y="17"/>
                        </a:lnTo>
                        <a:lnTo>
                          <a:pt x="72" y="27"/>
                        </a:lnTo>
                        <a:lnTo>
                          <a:pt x="110" y="32"/>
                        </a:lnTo>
                        <a:lnTo>
                          <a:pt x="142" y="31"/>
                        </a:lnTo>
                        <a:lnTo>
                          <a:pt x="166" y="26"/>
                        </a:lnTo>
                        <a:lnTo>
                          <a:pt x="193" y="21"/>
                        </a:lnTo>
                        <a:lnTo>
                          <a:pt x="217" y="10"/>
                        </a:lnTo>
                        <a:lnTo>
                          <a:pt x="236" y="0"/>
                        </a:lnTo>
                        <a:lnTo>
                          <a:pt x="218" y="18"/>
                        </a:lnTo>
                        <a:lnTo>
                          <a:pt x="197" y="35"/>
                        </a:lnTo>
                        <a:lnTo>
                          <a:pt x="170" y="49"/>
                        </a:lnTo>
                        <a:lnTo>
                          <a:pt x="142" y="56"/>
                        </a:lnTo>
                        <a:lnTo>
                          <a:pt x="115" y="57"/>
                        </a:lnTo>
                        <a:lnTo>
                          <a:pt x="86" y="56"/>
                        </a:lnTo>
                        <a:lnTo>
                          <a:pt x="57" y="51"/>
                        </a:lnTo>
                        <a:lnTo>
                          <a:pt x="30" y="41"/>
                        </a:lnTo>
                        <a:lnTo>
                          <a:pt x="0" y="30"/>
                        </a:lnTo>
                        <a:lnTo>
                          <a:pt x="23" y="5"/>
                        </a:lnTo>
                        <a:close/>
                      </a:path>
                    </a:pathLst>
                  </a:custGeom>
                  <a:solidFill>
                    <a:srgbClr val="BF7F1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  <p:sp>
                <p:nvSpPr>
                  <p:cNvPr id="35867" name="Freeform 15"/>
                  <p:cNvSpPr>
                    <a:spLocks/>
                  </p:cNvSpPr>
                  <p:nvPr/>
                </p:nvSpPr>
                <p:spPr bwMode="auto">
                  <a:xfrm>
                    <a:off x="1275" y="2419"/>
                    <a:ext cx="236" cy="58"/>
                  </a:xfrm>
                  <a:custGeom>
                    <a:avLst/>
                    <a:gdLst>
                      <a:gd name="T0" fmla="*/ 23 w 236"/>
                      <a:gd name="T1" fmla="*/ 6 h 58"/>
                      <a:gd name="T2" fmla="*/ 44 w 236"/>
                      <a:gd name="T3" fmla="*/ 18 h 58"/>
                      <a:gd name="T4" fmla="*/ 73 w 236"/>
                      <a:gd name="T5" fmla="*/ 28 h 58"/>
                      <a:gd name="T6" fmla="*/ 110 w 236"/>
                      <a:gd name="T7" fmla="*/ 32 h 58"/>
                      <a:gd name="T8" fmla="*/ 142 w 236"/>
                      <a:gd name="T9" fmla="*/ 31 h 58"/>
                      <a:gd name="T10" fmla="*/ 166 w 236"/>
                      <a:gd name="T11" fmla="*/ 27 h 58"/>
                      <a:gd name="T12" fmla="*/ 193 w 236"/>
                      <a:gd name="T13" fmla="*/ 22 h 58"/>
                      <a:gd name="T14" fmla="*/ 217 w 236"/>
                      <a:gd name="T15" fmla="*/ 11 h 58"/>
                      <a:gd name="T16" fmla="*/ 236 w 236"/>
                      <a:gd name="T17" fmla="*/ 0 h 58"/>
                      <a:gd name="T18" fmla="*/ 218 w 236"/>
                      <a:gd name="T19" fmla="*/ 19 h 58"/>
                      <a:gd name="T20" fmla="*/ 197 w 236"/>
                      <a:gd name="T21" fmla="*/ 36 h 58"/>
                      <a:gd name="T22" fmla="*/ 170 w 236"/>
                      <a:gd name="T23" fmla="*/ 49 h 58"/>
                      <a:gd name="T24" fmla="*/ 142 w 236"/>
                      <a:gd name="T25" fmla="*/ 57 h 58"/>
                      <a:gd name="T26" fmla="*/ 115 w 236"/>
                      <a:gd name="T27" fmla="*/ 58 h 58"/>
                      <a:gd name="T28" fmla="*/ 86 w 236"/>
                      <a:gd name="T29" fmla="*/ 57 h 58"/>
                      <a:gd name="T30" fmla="*/ 57 w 236"/>
                      <a:gd name="T31" fmla="*/ 52 h 58"/>
                      <a:gd name="T32" fmla="*/ 30 w 236"/>
                      <a:gd name="T33" fmla="*/ 42 h 58"/>
                      <a:gd name="T34" fmla="*/ 0 w 236"/>
                      <a:gd name="T35" fmla="*/ 30 h 58"/>
                      <a:gd name="T36" fmla="*/ 23 w 236"/>
                      <a:gd name="T37" fmla="*/ 6 h 58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w 236"/>
                      <a:gd name="T58" fmla="*/ 0 h 58"/>
                      <a:gd name="T59" fmla="*/ 236 w 236"/>
                      <a:gd name="T60" fmla="*/ 58 h 58"/>
                    </a:gdLst>
                    <a:ahLst/>
                    <a:cxnLst>
                      <a:cxn ang="T38">
                        <a:pos x="T0" y="T1"/>
                      </a:cxn>
                      <a:cxn ang="T39">
                        <a:pos x="T2" y="T3"/>
                      </a:cxn>
                      <a:cxn ang="T40">
                        <a:pos x="T4" y="T5"/>
                      </a:cxn>
                      <a:cxn ang="T41">
                        <a:pos x="T6" y="T7"/>
                      </a:cxn>
                      <a:cxn ang="T42">
                        <a:pos x="T8" y="T9"/>
                      </a:cxn>
                      <a:cxn ang="T43">
                        <a:pos x="T10" y="T11"/>
                      </a:cxn>
                      <a:cxn ang="T44">
                        <a:pos x="T12" y="T13"/>
                      </a:cxn>
                      <a:cxn ang="T45">
                        <a:pos x="T14" y="T15"/>
                      </a:cxn>
                      <a:cxn ang="T46">
                        <a:pos x="T16" y="T17"/>
                      </a:cxn>
                      <a:cxn ang="T47">
                        <a:pos x="T18" y="T19"/>
                      </a:cxn>
                      <a:cxn ang="T48">
                        <a:pos x="T20" y="T21"/>
                      </a:cxn>
                      <a:cxn ang="T49">
                        <a:pos x="T22" y="T23"/>
                      </a:cxn>
                      <a:cxn ang="T50">
                        <a:pos x="T24" y="T25"/>
                      </a:cxn>
                      <a:cxn ang="T51">
                        <a:pos x="T26" y="T27"/>
                      </a:cxn>
                      <a:cxn ang="T52">
                        <a:pos x="T28" y="T29"/>
                      </a:cxn>
                      <a:cxn ang="T53">
                        <a:pos x="T30" y="T31"/>
                      </a:cxn>
                      <a:cxn ang="T54">
                        <a:pos x="T32" y="T33"/>
                      </a:cxn>
                      <a:cxn ang="T55">
                        <a:pos x="T34" y="T35"/>
                      </a:cxn>
                      <a:cxn ang="T56">
                        <a:pos x="T36" y="T37"/>
                      </a:cxn>
                    </a:cxnLst>
                    <a:rect l="T57" t="T58" r="T59" b="T60"/>
                    <a:pathLst>
                      <a:path w="236" h="58">
                        <a:moveTo>
                          <a:pt x="23" y="6"/>
                        </a:moveTo>
                        <a:lnTo>
                          <a:pt x="44" y="18"/>
                        </a:lnTo>
                        <a:lnTo>
                          <a:pt x="73" y="28"/>
                        </a:lnTo>
                        <a:lnTo>
                          <a:pt x="110" y="32"/>
                        </a:lnTo>
                        <a:lnTo>
                          <a:pt x="142" y="31"/>
                        </a:lnTo>
                        <a:lnTo>
                          <a:pt x="166" y="27"/>
                        </a:lnTo>
                        <a:lnTo>
                          <a:pt x="193" y="22"/>
                        </a:lnTo>
                        <a:lnTo>
                          <a:pt x="217" y="11"/>
                        </a:lnTo>
                        <a:lnTo>
                          <a:pt x="236" y="0"/>
                        </a:lnTo>
                        <a:lnTo>
                          <a:pt x="218" y="19"/>
                        </a:lnTo>
                        <a:lnTo>
                          <a:pt x="197" y="36"/>
                        </a:lnTo>
                        <a:lnTo>
                          <a:pt x="170" y="49"/>
                        </a:lnTo>
                        <a:lnTo>
                          <a:pt x="142" y="57"/>
                        </a:lnTo>
                        <a:lnTo>
                          <a:pt x="115" y="58"/>
                        </a:lnTo>
                        <a:lnTo>
                          <a:pt x="86" y="57"/>
                        </a:lnTo>
                        <a:lnTo>
                          <a:pt x="57" y="52"/>
                        </a:lnTo>
                        <a:lnTo>
                          <a:pt x="30" y="42"/>
                        </a:lnTo>
                        <a:lnTo>
                          <a:pt x="0" y="30"/>
                        </a:lnTo>
                        <a:lnTo>
                          <a:pt x="23" y="6"/>
                        </a:lnTo>
                        <a:close/>
                      </a:path>
                    </a:pathLst>
                  </a:custGeom>
                  <a:solidFill>
                    <a:srgbClr val="BF7F1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</p:grpSp>
            <p:sp>
              <p:nvSpPr>
                <p:cNvPr id="35858" name="Freeform 16"/>
                <p:cNvSpPr>
                  <a:spLocks/>
                </p:cNvSpPr>
                <p:nvPr/>
              </p:nvSpPr>
              <p:spPr bwMode="auto">
                <a:xfrm>
                  <a:off x="4393" y="2282"/>
                  <a:ext cx="248" cy="22"/>
                </a:xfrm>
                <a:custGeom>
                  <a:avLst/>
                  <a:gdLst>
                    <a:gd name="T0" fmla="*/ 0 w 195"/>
                    <a:gd name="T1" fmla="*/ 0 h 22"/>
                    <a:gd name="T2" fmla="*/ 62 w 195"/>
                    <a:gd name="T3" fmla="*/ 0 h 22"/>
                    <a:gd name="T4" fmla="*/ 79 w 195"/>
                    <a:gd name="T5" fmla="*/ 7 h 22"/>
                    <a:gd name="T6" fmla="*/ 100 w 195"/>
                    <a:gd name="T7" fmla="*/ 14 h 22"/>
                    <a:gd name="T8" fmla="*/ 121 w 195"/>
                    <a:gd name="T9" fmla="*/ 16 h 22"/>
                    <a:gd name="T10" fmla="*/ 159 w 195"/>
                    <a:gd name="T11" fmla="*/ 18 h 22"/>
                    <a:gd name="T12" fmla="*/ 195 w 195"/>
                    <a:gd name="T13" fmla="*/ 20 h 22"/>
                    <a:gd name="T14" fmla="*/ 88 w 195"/>
                    <a:gd name="T15" fmla="*/ 22 h 22"/>
                    <a:gd name="T16" fmla="*/ 0 w 195"/>
                    <a:gd name="T17" fmla="*/ 0 h 22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195"/>
                    <a:gd name="T28" fmla="*/ 0 h 22"/>
                    <a:gd name="T29" fmla="*/ 195 w 195"/>
                    <a:gd name="T30" fmla="*/ 22 h 22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195" h="22">
                      <a:moveTo>
                        <a:pt x="0" y="0"/>
                      </a:moveTo>
                      <a:lnTo>
                        <a:pt x="62" y="0"/>
                      </a:lnTo>
                      <a:lnTo>
                        <a:pt x="79" y="7"/>
                      </a:lnTo>
                      <a:lnTo>
                        <a:pt x="100" y="14"/>
                      </a:lnTo>
                      <a:lnTo>
                        <a:pt x="121" y="16"/>
                      </a:lnTo>
                      <a:lnTo>
                        <a:pt x="159" y="18"/>
                      </a:lnTo>
                      <a:lnTo>
                        <a:pt x="195" y="20"/>
                      </a:lnTo>
                      <a:lnTo>
                        <a:pt x="88" y="22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F7F1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5859" name="Freeform 17"/>
                <p:cNvSpPr>
                  <a:spLocks/>
                </p:cNvSpPr>
                <p:nvPr/>
              </p:nvSpPr>
              <p:spPr bwMode="auto">
                <a:xfrm>
                  <a:off x="2851" y="2549"/>
                  <a:ext cx="106" cy="118"/>
                </a:xfrm>
                <a:custGeom>
                  <a:avLst/>
                  <a:gdLst>
                    <a:gd name="T0" fmla="*/ 39 w 83"/>
                    <a:gd name="T1" fmla="*/ 0 h 118"/>
                    <a:gd name="T2" fmla="*/ 20 w 83"/>
                    <a:gd name="T3" fmla="*/ 17 h 118"/>
                    <a:gd name="T4" fmla="*/ 8 w 83"/>
                    <a:gd name="T5" fmla="*/ 31 h 118"/>
                    <a:gd name="T6" fmla="*/ 2 w 83"/>
                    <a:gd name="T7" fmla="*/ 48 h 118"/>
                    <a:gd name="T8" fmla="*/ 0 w 83"/>
                    <a:gd name="T9" fmla="*/ 70 h 118"/>
                    <a:gd name="T10" fmla="*/ 5 w 83"/>
                    <a:gd name="T11" fmla="*/ 93 h 118"/>
                    <a:gd name="T12" fmla="*/ 11 w 83"/>
                    <a:gd name="T13" fmla="*/ 109 h 118"/>
                    <a:gd name="T14" fmla="*/ 12 w 83"/>
                    <a:gd name="T15" fmla="*/ 90 h 118"/>
                    <a:gd name="T16" fmla="*/ 16 w 83"/>
                    <a:gd name="T17" fmla="*/ 73 h 118"/>
                    <a:gd name="T18" fmla="*/ 18 w 83"/>
                    <a:gd name="T19" fmla="*/ 89 h 118"/>
                    <a:gd name="T20" fmla="*/ 23 w 83"/>
                    <a:gd name="T21" fmla="*/ 107 h 118"/>
                    <a:gd name="T22" fmla="*/ 27 w 83"/>
                    <a:gd name="T23" fmla="*/ 118 h 118"/>
                    <a:gd name="T24" fmla="*/ 31 w 83"/>
                    <a:gd name="T25" fmla="*/ 87 h 118"/>
                    <a:gd name="T26" fmla="*/ 35 w 83"/>
                    <a:gd name="T27" fmla="*/ 70 h 118"/>
                    <a:gd name="T28" fmla="*/ 41 w 83"/>
                    <a:gd name="T29" fmla="*/ 53 h 118"/>
                    <a:gd name="T30" fmla="*/ 53 w 83"/>
                    <a:gd name="T31" fmla="*/ 44 h 118"/>
                    <a:gd name="T32" fmla="*/ 66 w 83"/>
                    <a:gd name="T33" fmla="*/ 38 h 118"/>
                    <a:gd name="T34" fmla="*/ 83 w 83"/>
                    <a:gd name="T35" fmla="*/ 36 h 118"/>
                    <a:gd name="T36" fmla="*/ 71 w 83"/>
                    <a:gd name="T37" fmla="*/ 30 h 118"/>
                    <a:gd name="T38" fmla="*/ 53 w 83"/>
                    <a:gd name="T39" fmla="*/ 26 h 118"/>
                    <a:gd name="T40" fmla="*/ 32 w 83"/>
                    <a:gd name="T41" fmla="*/ 30 h 118"/>
                    <a:gd name="T42" fmla="*/ 34 w 83"/>
                    <a:gd name="T43" fmla="*/ 17 h 118"/>
                    <a:gd name="T44" fmla="*/ 39 w 83"/>
                    <a:gd name="T45" fmla="*/ 0 h 118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w 83"/>
                    <a:gd name="T70" fmla="*/ 0 h 118"/>
                    <a:gd name="T71" fmla="*/ 83 w 83"/>
                    <a:gd name="T72" fmla="*/ 118 h 118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T69" t="T70" r="T71" b="T72"/>
                  <a:pathLst>
                    <a:path w="83" h="118">
                      <a:moveTo>
                        <a:pt x="39" y="0"/>
                      </a:moveTo>
                      <a:lnTo>
                        <a:pt x="20" y="17"/>
                      </a:lnTo>
                      <a:lnTo>
                        <a:pt x="8" y="31"/>
                      </a:lnTo>
                      <a:lnTo>
                        <a:pt x="2" y="48"/>
                      </a:lnTo>
                      <a:lnTo>
                        <a:pt x="0" y="70"/>
                      </a:lnTo>
                      <a:lnTo>
                        <a:pt x="5" y="93"/>
                      </a:lnTo>
                      <a:lnTo>
                        <a:pt x="11" y="109"/>
                      </a:lnTo>
                      <a:lnTo>
                        <a:pt x="12" y="90"/>
                      </a:lnTo>
                      <a:lnTo>
                        <a:pt x="16" y="73"/>
                      </a:lnTo>
                      <a:lnTo>
                        <a:pt x="18" y="89"/>
                      </a:lnTo>
                      <a:lnTo>
                        <a:pt x="23" y="107"/>
                      </a:lnTo>
                      <a:lnTo>
                        <a:pt x="27" y="118"/>
                      </a:lnTo>
                      <a:lnTo>
                        <a:pt x="31" y="87"/>
                      </a:lnTo>
                      <a:lnTo>
                        <a:pt x="35" y="70"/>
                      </a:lnTo>
                      <a:lnTo>
                        <a:pt x="41" y="53"/>
                      </a:lnTo>
                      <a:lnTo>
                        <a:pt x="53" y="44"/>
                      </a:lnTo>
                      <a:lnTo>
                        <a:pt x="66" y="38"/>
                      </a:lnTo>
                      <a:lnTo>
                        <a:pt x="83" y="36"/>
                      </a:lnTo>
                      <a:lnTo>
                        <a:pt x="71" y="30"/>
                      </a:lnTo>
                      <a:lnTo>
                        <a:pt x="53" y="26"/>
                      </a:lnTo>
                      <a:lnTo>
                        <a:pt x="32" y="30"/>
                      </a:lnTo>
                      <a:lnTo>
                        <a:pt x="34" y="17"/>
                      </a:lnTo>
                      <a:lnTo>
                        <a:pt x="39" y="0"/>
                      </a:lnTo>
                      <a:close/>
                    </a:path>
                  </a:pathLst>
                </a:custGeom>
                <a:solidFill>
                  <a:srgbClr val="BF7F1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5860" name="Freeform 18"/>
                <p:cNvSpPr>
                  <a:spLocks/>
                </p:cNvSpPr>
                <p:nvPr/>
              </p:nvSpPr>
              <p:spPr bwMode="auto">
                <a:xfrm>
                  <a:off x="3425" y="2686"/>
                  <a:ext cx="102" cy="324"/>
                </a:xfrm>
                <a:custGeom>
                  <a:avLst/>
                  <a:gdLst>
                    <a:gd name="T0" fmla="*/ 48 w 80"/>
                    <a:gd name="T1" fmla="*/ 0 h 324"/>
                    <a:gd name="T2" fmla="*/ 41 w 80"/>
                    <a:gd name="T3" fmla="*/ 18 h 324"/>
                    <a:gd name="T4" fmla="*/ 32 w 80"/>
                    <a:gd name="T5" fmla="*/ 32 h 324"/>
                    <a:gd name="T6" fmla="*/ 16 w 80"/>
                    <a:gd name="T7" fmla="*/ 50 h 324"/>
                    <a:gd name="T8" fmla="*/ 0 w 80"/>
                    <a:gd name="T9" fmla="*/ 65 h 324"/>
                    <a:gd name="T10" fmla="*/ 10 w 80"/>
                    <a:gd name="T11" fmla="*/ 72 h 324"/>
                    <a:gd name="T12" fmla="*/ 13 w 80"/>
                    <a:gd name="T13" fmla="*/ 77 h 324"/>
                    <a:gd name="T14" fmla="*/ 14 w 80"/>
                    <a:gd name="T15" fmla="*/ 87 h 324"/>
                    <a:gd name="T16" fmla="*/ 28 w 80"/>
                    <a:gd name="T17" fmla="*/ 81 h 324"/>
                    <a:gd name="T18" fmla="*/ 39 w 80"/>
                    <a:gd name="T19" fmla="*/ 72 h 324"/>
                    <a:gd name="T20" fmla="*/ 23 w 80"/>
                    <a:gd name="T21" fmla="*/ 101 h 324"/>
                    <a:gd name="T22" fmla="*/ 45 w 80"/>
                    <a:gd name="T23" fmla="*/ 112 h 324"/>
                    <a:gd name="T24" fmla="*/ 29 w 80"/>
                    <a:gd name="T25" fmla="*/ 130 h 324"/>
                    <a:gd name="T26" fmla="*/ 57 w 80"/>
                    <a:gd name="T27" fmla="*/ 134 h 324"/>
                    <a:gd name="T28" fmla="*/ 55 w 80"/>
                    <a:gd name="T29" fmla="*/ 151 h 324"/>
                    <a:gd name="T30" fmla="*/ 46 w 80"/>
                    <a:gd name="T31" fmla="*/ 187 h 324"/>
                    <a:gd name="T32" fmla="*/ 44 w 80"/>
                    <a:gd name="T33" fmla="*/ 272 h 324"/>
                    <a:gd name="T34" fmla="*/ 29 w 80"/>
                    <a:gd name="T35" fmla="*/ 293 h 324"/>
                    <a:gd name="T36" fmla="*/ 19 w 80"/>
                    <a:gd name="T37" fmla="*/ 300 h 324"/>
                    <a:gd name="T38" fmla="*/ 7 w 80"/>
                    <a:gd name="T39" fmla="*/ 308 h 324"/>
                    <a:gd name="T40" fmla="*/ 23 w 80"/>
                    <a:gd name="T41" fmla="*/ 324 h 324"/>
                    <a:gd name="T42" fmla="*/ 33 w 80"/>
                    <a:gd name="T43" fmla="*/ 308 h 324"/>
                    <a:gd name="T44" fmla="*/ 45 w 80"/>
                    <a:gd name="T45" fmla="*/ 300 h 324"/>
                    <a:gd name="T46" fmla="*/ 67 w 80"/>
                    <a:gd name="T47" fmla="*/ 192 h 324"/>
                    <a:gd name="T48" fmla="*/ 77 w 80"/>
                    <a:gd name="T49" fmla="*/ 173 h 324"/>
                    <a:gd name="T50" fmla="*/ 80 w 80"/>
                    <a:gd name="T51" fmla="*/ 139 h 324"/>
                    <a:gd name="T52" fmla="*/ 79 w 80"/>
                    <a:gd name="T53" fmla="*/ 101 h 324"/>
                    <a:gd name="T54" fmla="*/ 63 w 80"/>
                    <a:gd name="T55" fmla="*/ 57 h 324"/>
                    <a:gd name="T56" fmla="*/ 63 w 80"/>
                    <a:gd name="T57" fmla="*/ 41 h 324"/>
                    <a:gd name="T58" fmla="*/ 48 w 80"/>
                    <a:gd name="T59" fmla="*/ 0 h 324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w 80"/>
                    <a:gd name="T91" fmla="*/ 0 h 324"/>
                    <a:gd name="T92" fmla="*/ 80 w 80"/>
                    <a:gd name="T93" fmla="*/ 324 h 324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T90" t="T91" r="T92" b="T93"/>
                  <a:pathLst>
                    <a:path w="80" h="324">
                      <a:moveTo>
                        <a:pt x="48" y="0"/>
                      </a:moveTo>
                      <a:lnTo>
                        <a:pt x="41" y="18"/>
                      </a:lnTo>
                      <a:lnTo>
                        <a:pt x="32" y="32"/>
                      </a:lnTo>
                      <a:lnTo>
                        <a:pt x="16" y="50"/>
                      </a:lnTo>
                      <a:lnTo>
                        <a:pt x="0" y="65"/>
                      </a:lnTo>
                      <a:lnTo>
                        <a:pt x="10" y="72"/>
                      </a:lnTo>
                      <a:lnTo>
                        <a:pt x="13" y="77"/>
                      </a:lnTo>
                      <a:lnTo>
                        <a:pt x="14" y="87"/>
                      </a:lnTo>
                      <a:lnTo>
                        <a:pt x="28" y="81"/>
                      </a:lnTo>
                      <a:lnTo>
                        <a:pt x="39" y="72"/>
                      </a:lnTo>
                      <a:lnTo>
                        <a:pt x="23" y="101"/>
                      </a:lnTo>
                      <a:lnTo>
                        <a:pt x="45" y="112"/>
                      </a:lnTo>
                      <a:lnTo>
                        <a:pt x="29" y="130"/>
                      </a:lnTo>
                      <a:lnTo>
                        <a:pt x="57" y="134"/>
                      </a:lnTo>
                      <a:lnTo>
                        <a:pt x="55" y="151"/>
                      </a:lnTo>
                      <a:lnTo>
                        <a:pt x="46" y="187"/>
                      </a:lnTo>
                      <a:lnTo>
                        <a:pt x="44" y="272"/>
                      </a:lnTo>
                      <a:lnTo>
                        <a:pt x="29" y="293"/>
                      </a:lnTo>
                      <a:lnTo>
                        <a:pt x="19" y="300"/>
                      </a:lnTo>
                      <a:lnTo>
                        <a:pt x="7" y="308"/>
                      </a:lnTo>
                      <a:lnTo>
                        <a:pt x="23" y="324"/>
                      </a:lnTo>
                      <a:lnTo>
                        <a:pt x="33" y="308"/>
                      </a:lnTo>
                      <a:lnTo>
                        <a:pt x="45" y="300"/>
                      </a:lnTo>
                      <a:lnTo>
                        <a:pt x="67" y="192"/>
                      </a:lnTo>
                      <a:lnTo>
                        <a:pt x="77" y="173"/>
                      </a:lnTo>
                      <a:lnTo>
                        <a:pt x="80" y="139"/>
                      </a:lnTo>
                      <a:lnTo>
                        <a:pt x="79" y="101"/>
                      </a:lnTo>
                      <a:lnTo>
                        <a:pt x="63" y="57"/>
                      </a:lnTo>
                      <a:lnTo>
                        <a:pt x="63" y="41"/>
                      </a:lnTo>
                      <a:lnTo>
                        <a:pt x="48" y="0"/>
                      </a:lnTo>
                      <a:close/>
                    </a:path>
                  </a:pathLst>
                </a:custGeom>
                <a:solidFill>
                  <a:srgbClr val="BF7F1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5861" name="Freeform 19"/>
                <p:cNvSpPr>
                  <a:spLocks/>
                </p:cNvSpPr>
                <p:nvPr/>
              </p:nvSpPr>
              <p:spPr bwMode="auto">
                <a:xfrm>
                  <a:off x="3601" y="2880"/>
                  <a:ext cx="53" cy="42"/>
                </a:xfrm>
                <a:custGeom>
                  <a:avLst/>
                  <a:gdLst>
                    <a:gd name="T0" fmla="*/ 5 w 42"/>
                    <a:gd name="T1" fmla="*/ 1 h 42"/>
                    <a:gd name="T2" fmla="*/ 20 w 42"/>
                    <a:gd name="T3" fmla="*/ 0 h 42"/>
                    <a:gd name="T4" fmla="*/ 32 w 42"/>
                    <a:gd name="T5" fmla="*/ 4 h 42"/>
                    <a:gd name="T6" fmla="*/ 39 w 42"/>
                    <a:gd name="T7" fmla="*/ 9 h 42"/>
                    <a:gd name="T8" fmla="*/ 42 w 42"/>
                    <a:gd name="T9" fmla="*/ 20 h 42"/>
                    <a:gd name="T10" fmla="*/ 41 w 42"/>
                    <a:gd name="T11" fmla="*/ 33 h 42"/>
                    <a:gd name="T12" fmla="*/ 37 w 42"/>
                    <a:gd name="T13" fmla="*/ 42 h 42"/>
                    <a:gd name="T14" fmla="*/ 35 w 42"/>
                    <a:gd name="T15" fmla="*/ 34 h 42"/>
                    <a:gd name="T16" fmla="*/ 30 w 42"/>
                    <a:gd name="T17" fmla="*/ 25 h 42"/>
                    <a:gd name="T18" fmla="*/ 24 w 42"/>
                    <a:gd name="T19" fmla="*/ 17 h 42"/>
                    <a:gd name="T20" fmla="*/ 12 w 42"/>
                    <a:gd name="T21" fmla="*/ 13 h 42"/>
                    <a:gd name="T22" fmla="*/ 0 w 42"/>
                    <a:gd name="T23" fmla="*/ 12 h 42"/>
                    <a:gd name="T24" fmla="*/ 5 w 42"/>
                    <a:gd name="T25" fmla="*/ 1 h 42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2"/>
                    <a:gd name="T40" fmla="*/ 0 h 42"/>
                    <a:gd name="T41" fmla="*/ 42 w 42"/>
                    <a:gd name="T42" fmla="*/ 42 h 42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2" h="42">
                      <a:moveTo>
                        <a:pt x="5" y="1"/>
                      </a:moveTo>
                      <a:lnTo>
                        <a:pt x="20" y="0"/>
                      </a:lnTo>
                      <a:lnTo>
                        <a:pt x="32" y="4"/>
                      </a:lnTo>
                      <a:lnTo>
                        <a:pt x="39" y="9"/>
                      </a:lnTo>
                      <a:lnTo>
                        <a:pt x="42" y="20"/>
                      </a:lnTo>
                      <a:lnTo>
                        <a:pt x="41" y="33"/>
                      </a:lnTo>
                      <a:lnTo>
                        <a:pt x="37" y="42"/>
                      </a:lnTo>
                      <a:lnTo>
                        <a:pt x="35" y="34"/>
                      </a:lnTo>
                      <a:lnTo>
                        <a:pt x="30" y="25"/>
                      </a:lnTo>
                      <a:lnTo>
                        <a:pt x="24" y="17"/>
                      </a:lnTo>
                      <a:lnTo>
                        <a:pt x="12" y="13"/>
                      </a:lnTo>
                      <a:lnTo>
                        <a:pt x="0" y="12"/>
                      </a:lnTo>
                      <a:lnTo>
                        <a:pt x="5" y="1"/>
                      </a:lnTo>
                      <a:close/>
                    </a:path>
                  </a:pathLst>
                </a:custGeom>
                <a:solidFill>
                  <a:srgbClr val="FFFFD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graphicFrame>
              <p:nvGraphicFramePr>
                <p:cNvPr id="35842" name="Object 20"/>
                <p:cNvGraphicFramePr>
                  <a:graphicFrameLocks noChangeAspect="1"/>
                </p:cNvGraphicFramePr>
                <p:nvPr/>
              </p:nvGraphicFramePr>
              <p:xfrm>
                <a:off x="1776" y="1104"/>
                <a:ext cx="2064" cy="1959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3085" name="多媒體項目" r:id="rId4" imgW="2027880" imgH="1845720" progId="">
                        <p:embed/>
                      </p:oleObj>
                    </mc:Choice>
                    <mc:Fallback>
                      <p:oleObj name="多媒體項目" r:id="rId4" imgW="2027880" imgH="1845720" progId="">
                        <p:embed/>
                        <p:pic>
                          <p:nvPicPr>
                            <p:cNvPr id="0" name="Object 20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5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1776" y="1104"/>
                              <a:ext cx="2064" cy="1959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00FF00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35862" name="Freeform 21"/>
                <p:cNvSpPr>
                  <a:spLocks/>
                </p:cNvSpPr>
                <p:nvPr/>
              </p:nvSpPr>
              <p:spPr bwMode="auto">
                <a:xfrm>
                  <a:off x="3573" y="2905"/>
                  <a:ext cx="54" cy="43"/>
                </a:xfrm>
                <a:custGeom>
                  <a:avLst/>
                  <a:gdLst>
                    <a:gd name="T0" fmla="*/ 6 w 43"/>
                    <a:gd name="T1" fmla="*/ 1 h 43"/>
                    <a:gd name="T2" fmla="*/ 21 w 43"/>
                    <a:gd name="T3" fmla="*/ 0 h 43"/>
                    <a:gd name="T4" fmla="*/ 32 w 43"/>
                    <a:gd name="T5" fmla="*/ 5 h 43"/>
                    <a:gd name="T6" fmla="*/ 40 w 43"/>
                    <a:gd name="T7" fmla="*/ 10 h 43"/>
                    <a:gd name="T8" fmla="*/ 43 w 43"/>
                    <a:gd name="T9" fmla="*/ 21 h 43"/>
                    <a:gd name="T10" fmla="*/ 42 w 43"/>
                    <a:gd name="T11" fmla="*/ 33 h 43"/>
                    <a:gd name="T12" fmla="*/ 38 w 43"/>
                    <a:gd name="T13" fmla="*/ 43 h 43"/>
                    <a:gd name="T14" fmla="*/ 35 w 43"/>
                    <a:gd name="T15" fmla="*/ 34 h 43"/>
                    <a:gd name="T16" fmla="*/ 31 w 43"/>
                    <a:gd name="T17" fmla="*/ 26 h 43"/>
                    <a:gd name="T18" fmla="*/ 25 w 43"/>
                    <a:gd name="T19" fmla="*/ 17 h 43"/>
                    <a:gd name="T20" fmla="*/ 13 w 43"/>
                    <a:gd name="T21" fmla="*/ 13 h 43"/>
                    <a:gd name="T22" fmla="*/ 0 w 43"/>
                    <a:gd name="T23" fmla="*/ 12 h 43"/>
                    <a:gd name="T24" fmla="*/ 6 w 43"/>
                    <a:gd name="T25" fmla="*/ 1 h 43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3"/>
                    <a:gd name="T40" fmla="*/ 0 h 43"/>
                    <a:gd name="T41" fmla="*/ 43 w 43"/>
                    <a:gd name="T42" fmla="*/ 43 h 43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3" h="43">
                      <a:moveTo>
                        <a:pt x="6" y="1"/>
                      </a:moveTo>
                      <a:lnTo>
                        <a:pt x="21" y="0"/>
                      </a:lnTo>
                      <a:lnTo>
                        <a:pt x="32" y="5"/>
                      </a:lnTo>
                      <a:lnTo>
                        <a:pt x="40" y="10"/>
                      </a:lnTo>
                      <a:lnTo>
                        <a:pt x="43" y="21"/>
                      </a:lnTo>
                      <a:lnTo>
                        <a:pt x="42" y="33"/>
                      </a:lnTo>
                      <a:lnTo>
                        <a:pt x="38" y="43"/>
                      </a:lnTo>
                      <a:lnTo>
                        <a:pt x="35" y="34"/>
                      </a:lnTo>
                      <a:lnTo>
                        <a:pt x="31" y="26"/>
                      </a:lnTo>
                      <a:lnTo>
                        <a:pt x="25" y="17"/>
                      </a:lnTo>
                      <a:lnTo>
                        <a:pt x="13" y="13"/>
                      </a:lnTo>
                      <a:lnTo>
                        <a:pt x="0" y="12"/>
                      </a:lnTo>
                      <a:lnTo>
                        <a:pt x="6" y="1"/>
                      </a:lnTo>
                      <a:close/>
                    </a:path>
                  </a:pathLst>
                </a:custGeom>
                <a:solidFill>
                  <a:srgbClr val="FFFFD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5863" name="Freeform 22"/>
                <p:cNvSpPr>
                  <a:spLocks/>
                </p:cNvSpPr>
                <p:nvPr/>
              </p:nvSpPr>
              <p:spPr bwMode="auto">
                <a:xfrm>
                  <a:off x="3524" y="2952"/>
                  <a:ext cx="47" cy="49"/>
                </a:xfrm>
                <a:custGeom>
                  <a:avLst/>
                  <a:gdLst>
                    <a:gd name="T0" fmla="*/ 12 w 37"/>
                    <a:gd name="T1" fmla="*/ 7 h 49"/>
                    <a:gd name="T2" fmla="*/ 19 w 37"/>
                    <a:gd name="T3" fmla="*/ 11 h 49"/>
                    <a:gd name="T4" fmla="*/ 25 w 37"/>
                    <a:gd name="T5" fmla="*/ 19 h 49"/>
                    <a:gd name="T6" fmla="*/ 26 w 37"/>
                    <a:gd name="T7" fmla="*/ 28 h 49"/>
                    <a:gd name="T8" fmla="*/ 23 w 37"/>
                    <a:gd name="T9" fmla="*/ 34 h 49"/>
                    <a:gd name="T10" fmla="*/ 19 w 37"/>
                    <a:gd name="T11" fmla="*/ 40 h 49"/>
                    <a:gd name="T12" fmla="*/ 12 w 37"/>
                    <a:gd name="T13" fmla="*/ 44 h 49"/>
                    <a:gd name="T14" fmla="*/ 0 w 37"/>
                    <a:gd name="T15" fmla="*/ 46 h 49"/>
                    <a:gd name="T16" fmla="*/ 12 w 37"/>
                    <a:gd name="T17" fmla="*/ 49 h 49"/>
                    <a:gd name="T18" fmla="*/ 22 w 37"/>
                    <a:gd name="T19" fmla="*/ 48 h 49"/>
                    <a:gd name="T20" fmla="*/ 33 w 37"/>
                    <a:gd name="T21" fmla="*/ 40 h 49"/>
                    <a:gd name="T22" fmla="*/ 37 w 37"/>
                    <a:gd name="T23" fmla="*/ 29 h 49"/>
                    <a:gd name="T24" fmla="*/ 37 w 37"/>
                    <a:gd name="T25" fmla="*/ 17 h 49"/>
                    <a:gd name="T26" fmla="*/ 28 w 37"/>
                    <a:gd name="T27" fmla="*/ 0 h 49"/>
                    <a:gd name="T28" fmla="*/ 12 w 37"/>
                    <a:gd name="T29" fmla="*/ 7 h 49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37"/>
                    <a:gd name="T46" fmla="*/ 0 h 49"/>
                    <a:gd name="T47" fmla="*/ 37 w 37"/>
                    <a:gd name="T48" fmla="*/ 49 h 49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37" h="49">
                      <a:moveTo>
                        <a:pt x="12" y="7"/>
                      </a:moveTo>
                      <a:lnTo>
                        <a:pt x="19" y="11"/>
                      </a:lnTo>
                      <a:lnTo>
                        <a:pt x="25" y="19"/>
                      </a:lnTo>
                      <a:lnTo>
                        <a:pt x="26" y="28"/>
                      </a:lnTo>
                      <a:lnTo>
                        <a:pt x="23" y="34"/>
                      </a:lnTo>
                      <a:lnTo>
                        <a:pt x="19" y="40"/>
                      </a:lnTo>
                      <a:lnTo>
                        <a:pt x="12" y="44"/>
                      </a:lnTo>
                      <a:lnTo>
                        <a:pt x="0" y="46"/>
                      </a:lnTo>
                      <a:lnTo>
                        <a:pt x="12" y="49"/>
                      </a:lnTo>
                      <a:lnTo>
                        <a:pt x="22" y="48"/>
                      </a:lnTo>
                      <a:lnTo>
                        <a:pt x="33" y="40"/>
                      </a:lnTo>
                      <a:lnTo>
                        <a:pt x="37" y="29"/>
                      </a:lnTo>
                      <a:lnTo>
                        <a:pt x="37" y="17"/>
                      </a:lnTo>
                      <a:lnTo>
                        <a:pt x="28" y="0"/>
                      </a:lnTo>
                      <a:lnTo>
                        <a:pt x="12" y="7"/>
                      </a:lnTo>
                      <a:close/>
                    </a:path>
                  </a:pathLst>
                </a:custGeom>
                <a:solidFill>
                  <a:srgbClr val="FFFFD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5864" name="Freeform 23"/>
                <p:cNvSpPr>
                  <a:spLocks/>
                </p:cNvSpPr>
                <p:nvPr/>
              </p:nvSpPr>
              <p:spPr bwMode="auto">
                <a:xfrm>
                  <a:off x="3382" y="2972"/>
                  <a:ext cx="48" cy="49"/>
                </a:xfrm>
                <a:custGeom>
                  <a:avLst/>
                  <a:gdLst>
                    <a:gd name="T0" fmla="*/ 26 w 38"/>
                    <a:gd name="T1" fmla="*/ 7 h 49"/>
                    <a:gd name="T2" fmla="*/ 19 w 38"/>
                    <a:gd name="T3" fmla="*/ 11 h 49"/>
                    <a:gd name="T4" fmla="*/ 13 w 38"/>
                    <a:gd name="T5" fmla="*/ 20 h 49"/>
                    <a:gd name="T6" fmla="*/ 12 w 38"/>
                    <a:gd name="T7" fmla="*/ 28 h 49"/>
                    <a:gd name="T8" fmla="*/ 14 w 38"/>
                    <a:gd name="T9" fmla="*/ 34 h 49"/>
                    <a:gd name="T10" fmla="*/ 19 w 38"/>
                    <a:gd name="T11" fmla="*/ 40 h 49"/>
                    <a:gd name="T12" fmla="*/ 26 w 38"/>
                    <a:gd name="T13" fmla="*/ 44 h 49"/>
                    <a:gd name="T14" fmla="*/ 38 w 38"/>
                    <a:gd name="T15" fmla="*/ 46 h 49"/>
                    <a:gd name="T16" fmla="*/ 26 w 38"/>
                    <a:gd name="T17" fmla="*/ 49 h 49"/>
                    <a:gd name="T18" fmla="*/ 15 w 38"/>
                    <a:gd name="T19" fmla="*/ 48 h 49"/>
                    <a:gd name="T20" fmla="*/ 5 w 38"/>
                    <a:gd name="T21" fmla="*/ 40 h 49"/>
                    <a:gd name="T22" fmla="*/ 0 w 38"/>
                    <a:gd name="T23" fmla="*/ 29 h 49"/>
                    <a:gd name="T24" fmla="*/ 0 w 38"/>
                    <a:gd name="T25" fmla="*/ 17 h 49"/>
                    <a:gd name="T26" fmla="*/ 10 w 38"/>
                    <a:gd name="T27" fmla="*/ 0 h 49"/>
                    <a:gd name="T28" fmla="*/ 26 w 38"/>
                    <a:gd name="T29" fmla="*/ 7 h 49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38"/>
                    <a:gd name="T46" fmla="*/ 0 h 49"/>
                    <a:gd name="T47" fmla="*/ 38 w 38"/>
                    <a:gd name="T48" fmla="*/ 49 h 49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38" h="49">
                      <a:moveTo>
                        <a:pt x="26" y="7"/>
                      </a:moveTo>
                      <a:lnTo>
                        <a:pt x="19" y="11"/>
                      </a:lnTo>
                      <a:lnTo>
                        <a:pt x="13" y="20"/>
                      </a:lnTo>
                      <a:lnTo>
                        <a:pt x="12" y="28"/>
                      </a:lnTo>
                      <a:lnTo>
                        <a:pt x="14" y="34"/>
                      </a:lnTo>
                      <a:lnTo>
                        <a:pt x="19" y="40"/>
                      </a:lnTo>
                      <a:lnTo>
                        <a:pt x="26" y="44"/>
                      </a:lnTo>
                      <a:lnTo>
                        <a:pt x="38" y="46"/>
                      </a:lnTo>
                      <a:lnTo>
                        <a:pt x="26" y="49"/>
                      </a:lnTo>
                      <a:lnTo>
                        <a:pt x="15" y="48"/>
                      </a:lnTo>
                      <a:lnTo>
                        <a:pt x="5" y="40"/>
                      </a:lnTo>
                      <a:lnTo>
                        <a:pt x="0" y="29"/>
                      </a:lnTo>
                      <a:lnTo>
                        <a:pt x="0" y="17"/>
                      </a:lnTo>
                      <a:lnTo>
                        <a:pt x="10" y="0"/>
                      </a:lnTo>
                      <a:lnTo>
                        <a:pt x="26" y="7"/>
                      </a:lnTo>
                      <a:close/>
                    </a:path>
                  </a:pathLst>
                </a:custGeom>
                <a:solidFill>
                  <a:srgbClr val="FFFFD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5865" name="Freeform 24"/>
                <p:cNvSpPr>
                  <a:spLocks/>
                </p:cNvSpPr>
                <p:nvPr/>
              </p:nvSpPr>
              <p:spPr bwMode="auto">
                <a:xfrm>
                  <a:off x="3648" y="1920"/>
                  <a:ext cx="1229" cy="475"/>
                </a:xfrm>
                <a:custGeom>
                  <a:avLst/>
                  <a:gdLst>
                    <a:gd name="T0" fmla="*/ 98 w 966"/>
                    <a:gd name="T1" fmla="*/ 308 h 475"/>
                    <a:gd name="T2" fmla="*/ 0 w 966"/>
                    <a:gd name="T3" fmla="*/ 424 h 475"/>
                    <a:gd name="T4" fmla="*/ 60 w 966"/>
                    <a:gd name="T5" fmla="*/ 443 h 475"/>
                    <a:gd name="T6" fmla="*/ 84 w 966"/>
                    <a:gd name="T7" fmla="*/ 475 h 475"/>
                    <a:gd name="T8" fmla="*/ 111 w 966"/>
                    <a:gd name="T9" fmla="*/ 465 h 475"/>
                    <a:gd name="T10" fmla="*/ 115 w 966"/>
                    <a:gd name="T11" fmla="*/ 427 h 475"/>
                    <a:gd name="T12" fmla="*/ 127 w 966"/>
                    <a:gd name="T13" fmla="*/ 436 h 475"/>
                    <a:gd name="T14" fmla="*/ 152 w 966"/>
                    <a:gd name="T15" fmla="*/ 450 h 475"/>
                    <a:gd name="T16" fmla="*/ 167 w 966"/>
                    <a:gd name="T17" fmla="*/ 419 h 475"/>
                    <a:gd name="T18" fmla="*/ 165 w 966"/>
                    <a:gd name="T19" fmla="*/ 378 h 475"/>
                    <a:gd name="T20" fmla="*/ 192 w 966"/>
                    <a:gd name="T21" fmla="*/ 413 h 475"/>
                    <a:gd name="T22" fmla="*/ 212 w 966"/>
                    <a:gd name="T23" fmla="*/ 409 h 475"/>
                    <a:gd name="T24" fmla="*/ 214 w 966"/>
                    <a:gd name="T25" fmla="*/ 381 h 475"/>
                    <a:gd name="T26" fmla="*/ 248 w 966"/>
                    <a:gd name="T27" fmla="*/ 363 h 475"/>
                    <a:gd name="T28" fmla="*/ 262 w 966"/>
                    <a:gd name="T29" fmla="*/ 379 h 475"/>
                    <a:gd name="T30" fmla="*/ 277 w 966"/>
                    <a:gd name="T31" fmla="*/ 383 h 475"/>
                    <a:gd name="T32" fmla="*/ 295 w 966"/>
                    <a:gd name="T33" fmla="*/ 353 h 475"/>
                    <a:gd name="T34" fmla="*/ 340 w 966"/>
                    <a:gd name="T35" fmla="*/ 340 h 475"/>
                    <a:gd name="T36" fmla="*/ 377 w 966"/>
                    <a:gd name="T37" fmla="*/ 348 h 475"/>
                    <a:gd name="T38" fmla="*/ 416 w 966"/>
                    <a:gd name="T39" fmla="*/ 355 h 475"/>
                    <a:gd name="T40" fmla="*/ 431 w 966"/>
                    <a:gd name="T41" fmla="*/ 346 h 475"/>
                    <a:gd name="T42" fmla="*/ 484 w 966"/>
                    <a:gd name="T43" fmla="*/ 348 h 475"/>
                    <a:gd name="T44" fmla="*/ 504 w 966"/>
                    <a:gd name="T45" fmla="*/ 325 h 475"/>
                    <a:gd name="T46" fmla="*/ 538 w 966"/>
                    <a:gd name="T47" fmla="*/ 332 h 475"/>
                    <a:gd name="T48" fmla="*/ 575 w 966"/>
                    <a:gd name="T49" fmla="*/ 334 h 475"/>
                    <a:gd name="T50" fmla="*/ 622 w 966"/>
                    <a:gd name="T51" fmla="*/ 320 h 475"/>
                    <a:gd name="T52" fmla="*/ 577 w 966"/>
                    <a:gd name="T53" fmla="*/ 274 h 475"/>
                    <a:gd name="T54" fmla="*/ 621 w 966"/>
                    <a:gd name="T55" fmla="*/ 312 h 475"/>
                    <a:gd name="T56" fmla="*/ 677 w 966"/>
                    <a:gd name="T57" fmla="*/ 313 h 475"/>
                    <a:gd name="T58" fmla="*/ 622 w 966"/>
                    <a:gd name="T59" fmla="*/ 285 h 475"/>
                    <a:gd name="T60" fmla="*/ 640 w 966"/>
                    <a:gd name="T61" fmla="*/ 252 h 475"/>
                    <a:gd name="T62" fmla="*/ 688 w 966"/>
                    <a:gd name="T63" fmla="*/ 270 h 475"/>
                    <a:gd name="T64" fmla="*/ 756 w 966"/>
                    <a:gd name="T65" fmla="*/ 286 h 475"/>
                    <a:gd name="T66" fmla="*/ 826 w 966"/>
                    <a:gd name="T67" fmla="*/ 294 h 475"/>
                    <a:gd name="T68" fmla="*/ 824 w 966"/>
                    <a:gd name="T69" fmla="*/ 247 h 475"/>
                    <a:gd name="T70" fmla="*/ 824 w 966"/>
                    <a:gd name="T71" fmla="*/ 217 h 475"/>
                    <a:gd name="T72" fmla="*/ 876 w 966"/>
                    <a:gd name="T73" fmla="*/ 196 h 475"/>
                    <a:gd name="T74" fmla="*/ 869 w 966"/>
                    <a:gd name="T75" fmla="*/ 176 h 475"/>
                    <a:gd name="T76" fmla="*/ 826 w 966"/>
                    <a:gd name="T77" fmla="*/ 136 h 475"/>
                    <a:gd name="T78" fmla="*/ 909 w 966"/>
                    <a:gd name="T79" fmla="*/ 104 h 475"/>
                    <a:gd name="T80" fmla="*/ 872 w 966"/>
                    <a:gd name="T81" fmla="*/ 68 h 475"/>
                    <a:gd name="T82" fmla="*/ 931 w 966"/>
                    <a:gd name="T83" fmla="*/ 20 h 475"/>
                    <a:gd name="T84" fmla="*/ 876 w 966"/>
                    <a:gd name="T85" fmla="*/ 0 h 475"/>
                    <a:gd name="T86" fmla="*/ 707 w 966"/>
                    <a:gd name="T87" fmla="*/ 85 h 475"/>
                    <a:gd name="T88" fmla="*/ 440 w 966"/>
                    <a:gd name="T89" fmla="*/ 161 h 475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w 966"/>
                    <a:gd name="T136" fmla="*/ 0 h 475"/>
                    <a:gd name="T137" fmla="*/ 966 w 966"/>
                    <a:gd name="T138" fmla="*/ 475 h 475"/>
                  </a:gdLst>
                  <a:ahLst/>
                  <a:cxnLst>
                    <a:cxn ang="T90">
                      <a:pos x="T0" y="T1"/>
                    </a:cxn>
                    <a:cxn ang="T91">
                      <a:pos x="T2" y="T3"/>
                    </a:cxn>
                    <a:cxn ang="T92">
                      <a:pos x="T4" y="T5"/>
                    </a:cxn>
                    <a:cxn ang="T93">
                      <a:pos x="T6" y="T7"/>
                    </a:cxn>
                    <a:cxn ang="T94">
                      <a:pos x="T8" y="T9"/>
                    </a:cxn>
                    <a:cxn ang="T95">
                      <a:pos x="T10" y="T11"/>
                    </a:cxn>
                    <a:cxn ang="T96">
                      <a:pos x="T12" y="T13"/>
                    </a:cxn>
                    <a:cxn ang="T97">
                      <a:pos x="T14" y="T15"/>
                    </a:cxn>
                    <a:cxn ang="T98">
                      <a:pos x="T16" y="T17"/>
                    </a:cxn>
                    <a:cxn ang="T99">
                      <a:pos x="T18" y="T19"/>
                    </a:cxn>
                    <a:cxn ang="T100">
                      <a:pos x="T20" y="T21"/>
                    </a:cxn>
                    <a:cxn ang="T101">
                      <a:pos x="T22" y="T23"/>
                    </a:cxn>
                    <a:cxn ang="T102">
                      <a:pos x="T24" y="T25"/>
                    </a:cxn>
                    <a:cxn ang="T103">
                      <a:pos x="T26" y="T27"/>
                    </a:cxn>
                    <a:cxn ang="T104">
                      <a:pos x="T28" y="T29"/>
                    </a:cxn>
                    <a:cxn ang="T105">
                      <a:pos x="T30" y="T31"/>
                    </a:cxn>
                    <a:cxn ang="T106">
                      <a:pos x="T32" y="T33"/>
                    </a:cxn>
                    <a:cxn ang="T107">
                      <a:pos x="T34" y="T35"/>
                    </a:cxn>
                    <a:cxn ang="T108">
                      <a:pos x="T36" y="T37"/>
                    </a:cxn>
                    <a:cxn ang="T109">
                      <a:pos x="T38" y="T39"/>
                    </a:cxn>
                    <a:cxn ang="T110">
                      <a:pos x="T40" y="T41"/>
                    </a:cxn>
                    <a:cxn ang="T111">
                      <a:pos x="T42" y="T43"/>
                    </a:cxn>
                    <a:cxn ang="T112">
                      <a:pos x="T44" y="T45"/>
                    </a:cxn>
                    <a:cxn ang="T113">
                      <a:pos x="T46" y="T47"/>
                    </a:cxn>
                    <a:cxn ang="T114">
                      <a:pos x="T48" y="T49"/>
                    </a:cxn>
                    <a:cxn ang="T115">
                      <a:pos x="T50" y="T51"/>
                    </a:cxn>
                    <a:cxn ang="T116">
                      <a:pos x="T52" y="T53"/>
                    </a:cxn>
                    <a:cxn ang="T117">
                      <a:pos x="T54" y="T55"/>
                    </a:cxn>
                    <a:cxn ang="T118">
                      <a:pos x="T56" y="T57"/>
                    </a:cxn>
                    <a:cxn ang="T119">
                      <a:pos x="T58" y="T59"/>
                    </a:cxn>
                    <a:cxn ang="T120">
                      <a:pos x="T60" y="T61"/>
                    </a:cxn>
                    <a:cxn ang="T121">
                      <a:pos x="T62" y="T63"/>
                    </a:cxn>
                    <a:cxn ang="T122">
                      <a:pos x="T64" y="T65"/>
                    </a:cxn>
                    <a:cxn ang="T123">
                      <a:pos x="T66" y="T67"/>
                    </a:cxn>
                    <a:cxn ang="T124">
                      <a:pos x="T68" y="T69"/>
                    </a:cxn>
                    <a:cxn ang="T125">
                      <a:pos x="T70" y="T71"/>
                    </a:cxn>
                    <a:cxn ang="T126">
                      <a:pos x="T72" y="T73"/>
                    </a:cxn>
                    <a:cxn ang="T127">
                      <a:pos x="T74" y="T75"/>
                    </a:cxn>
                    <a:cxn ang="T128">
                      <a:pos x="T76" y="T77"/>
                    </a:cxn>
                    <a:cxn ang="T129">
                      <a:pos x="T78" y="T79"/>
                    </a:cxn>
                    <a:cxn ang="T130">
                      <a:pos x="T80" y="T81"/>
                    </a:cxn>
                    <a:cxn ang="T131">
                      <a:pos x="T82" y="T83"/>
                    </a:cxn>
                    <a:cxn ang="T132">
                      <a:pos x="T84" y="T85"/>
                    </a:cxn>
                    <a:cxn ang="T133">
                      <a:pos x="T86" y="T87"/>
                    </a:cxn>
                    <a:cxn ang="T134">
                      <a:pos x="T88" y="T89"/>
                    </a:cxn>
                  </a:cxnLst>
                  <a:rect l="T135" t="T136" r="T137" b="T138"/>
                  <a:pathLst>
                    <a:path w="966" h="475">
                      <a:moveTo>
                        <a:pt x="239" y="235"/>
                      </a:moveTo>
                      <a:lnTo>
                        <a:pt x="98" y="308"/>
                      </a:lnTo>
                      <a:lnTo>
                        <a:pt x="38" y="352"/>
                      </a:lnTo>
                      <a:lnTo>
                        <a:pt x="0" y="424"/>
                      </a:lnTo>
                      <a:lnTo>
                        <a:pt x="31" y="430"/>
                      </a:lnTo>
                      <a:lnTo>
                        <a:pt x="60" y="443"/>
                      </a:lnTo>
                      <a:lnTo>
                        <a:pt x="76" y="459"/>
                      </a:lnTo>
                      <a:lnTo>
                        <a:pt x="84" y="475"/>
                      </a:lnTo>
                      <a:lnTo>
                        <a:pt x="97" y="468"/>
                      </a:lnTo>
                      <a:lnTo>
                        <a:pt x="111" y="465"/>
                      </a:lnTo>
                      <a:lnTo>
                        <a:pt x="114" y="449"/>
                      </a:lnTo>
                      <a:lnTo>
                        <a:pt x="115" y="427"/>
                      </a:lnTo>
                      <a:lnTo>
                        <a:pt x="114" y="423"/>
                      </a:lnTo>
                      <a:lnTo>
                        <a:pt x="127" y="436"/>
                      </a:lnTo>
                      <a:lnTo>
                        <a:pt x="142" y="446"/>
                      </a:lnTo>
                      <a:lnTo>
                        <a:pt x="152" y="450"/>
                      </a:lnTo>
                      <a:lnTo>
                        <a:pt x="161" y="437"/>
                      </a:lnTo>
                      <a:lnTo>
                        <a:pt x="167" y="419"/>
                      </a:lnTo>
                      <a:lnTo>
                        <a:pt x="168" y="398"/>
                      </a:lnTo>
                      <a:lnTo>
                        <a:pt x="165" y="378"/>
                      </a:lnTo>
                      <a:lnTo>
                        <a:pt x="178" y="398"/>
                      </a:lnTo>
                      <a:lnTo>
                        <a:pt x="192" y="413"/>
                      </a:lnTo>
                      <a:lnTo>
                        <a:pt x="211" y="418"/>
                      </a:lnTo>
                      <a:lnTo>
                        <a:pt x="212" y="409"/>
                      </a:lnTo>
                      <a:lnTo>
                        <a:pt x="212" y="395"/>
                      </a:lnTo>
                      <a:lnTo>
                        <a:pt x="214" y="381"/>
                      </a:lnTo>
                      <a:lnTo>
                        <a:pt x="233" y="401"/>
                      </a:lnTo>
                      <a:lnTo>
                        <a:pt x="248" y="363"/>
                      </a:lnTo>
                      <a:lnTo>
                        <a:pt x="257" y="370"/>
                      </a:lnTo>
                      <a:lnTo>
                        <a:pt x="262" y="379"/>
                      </a:lnTo>
                      <a:lnTo>
                        <a:pt x="265" y="392"/>
                      </a:lnTo>
                      <a:lnTo>
                        <a:pt x="277" y="383"/>
                      </a:lnTo>
                      <a:lnTo>
                        <a:pt x="287" y="369"/>
                      </a:lnTo>
                      <a:lnTo>
                        <a:pt x="295" y="353"/>
                      </a:lnTo>
                      <a:lnTo>
                        <a:pt x="340" y="370"/>
                      </a:lnTo>
                      <a:lnTo>
                        <a:pt x="340" y="340"/>
                      </a:lnTo>
                      <a:lnTo>
                        <a:pt x="363" y="349"/>
                      </a:lnTo>
                      <a:lnTo>
                        <a:pt x="377" y="348"/>
                      </a:lnTo>
                      <a:lnTo>
                        <a:pt x="396" y="352"/>
                      </a:lnTo>
                      <a:lnTo>
                        <a:pt x="416" y="355"/>
                      </a:lnTo>
                      <a:lnTo>
                        <a:pt x="412" y="329"/>
                      </a:lnTo>
                      <a:lnTo>
                        <a:pt x="431" y="346"/>
                      </a:lnTo>
                      <a:lnTo>
                        <a:pt x="454" y="343"/>
                      </a:lnTo>
                      <a:lnTo>
                        <a:pt x="484" y="348"/>
                      </a:lnTo>
                      <a:lnTo>
                        <a:pt x="510" y="344"/>
                      </a:lnTo>
                      <a:lnTo>
                        <a:pt x="504" y="325"/>
                      </a:lnTo>
                      <a:lnTo>
                        <a:pt x="522" y="334"/>
                      </a:lnTo>
                      <a:lnTo>
                        <a:pt x="538" y="332"/>
                      </a:lnTo>
                      <a:lnTo>
                        <a:pt x="555" y="337"/>
                      </a:lnTo>
                      <a:lnTo>
                        <a:pt x="575" y="334"/>
                      </a:lnTo>
                      <a:lnTo>
                        <a:pt x="565" y="313"/>
                      </a:lnTo>
                      <a:lnTo>
                        <a:pt x="622" y="320"/>
                      </a:lnTo>
                      <a:lnTo>
                        <a:pt x="585" y="293"/>
                      </a:lnTo>
                      <a:lnTo>
                        <a:pt x="577" y="274"/>
                      </a:lnTo>
                      <a:lnTo>
                        <a:pt x="615" y="297"/>
                      </a:lnTo>
                      <a:lnTo>
                        <a:pt x="621" y="312"/>
                      </a:lnTo>
                      <a:lnTo>
                        <a:pt x="645" y="320"/>
                      </a:lnTo>
                      <a:lnTo>
                        <a:pt x="677" y="313"/>
                      </a:lnTo>
                      <a:lnTo>
                        <a:pt x="659" y="299"/>
                      </a:lnTo>
                      <a:lnTo>
                        <a:pt x="622" y="285"/>
                      </a:lnTo>
                      <a:lnTo>
                        <a:pt x="610" y="257"/>
                      </a:lnTo>
                      <a:lnTo>
                        <a:pt x="640" y="252"/>
                      </a:lnTo>
                      <a:lnTo>
                        <a:pt x="666" y="249"/>
                      </a:lnTo>
                      <a:lnTo>
                        <a:pt x="688" y="270"/>
                      </a:lnTo>
                      <a:lnTo>
                        <a:pt x="719" y="290"/>
                      </a:lnTo>
                      <a:lnTo>
                        <a:pt x="756" y="286"/>
                      </a:lnTo>
                      <a:lnTo>
                        <a:pt x="787" y="290"/>
                      </a:lnTo>
                      <a:lnTo>
                        <a:pt x="826" y="294"/>
                      </a:lnTo>
                      <a:lnTo>
                        <a:pt x="890" y="274"/>
                      </a:lnTo>
                      <a:lnTo>
                        <a:pt x="824" y="247"/>
                      </a:lnTo>
                      <a:lnTo>
                        <a:pt x="798" y="220"/>
                      </a:lnTo>
                      <a:lnTo>
                        <a:pt x="824" y="217"/>
                      </a:lnTo>
                      <a:lnTo>
                        <a:pt x="850" y="211"/>
                      </a:lnTo>
                      <a:lnTo>
                        <a:pt x="876" y="196"/>
                      </a:lnTo>
                      <a:lnTo>
                        <a:pt x="900" y="180"/>
                      </a:lnTo>
                      <a:lnTo>
                        <a:pt x="869" y="176"/>
                      </a:lnTo>
                      <a:lnTo>
                        <a:pt x="846" y="160"/>
                      </a:lnTo>
                      <a:lnTo>
                        <a:pt x="826" y="136"/>
                      </a:lnTo>
                      <a:lnTo>
                        <a:pt x="858" y="125"/>
                      </a:lnTo>
                      <a:lnTo>
                        <a:pt x="909" y="104"/>
                      </a:lnTo>
                      <a:lnTo>
                        <a:pt x="966" y="82"/>
                      </a:lnTo>
                      <a:lnTo>
                        <a:pt x="872" y="68"/>
                      </a:lnTo>
                      <a:lnTo>
                        <a:pt x="909" y="48"/>
                      </a:lnTo>
                      <a:lnTo>
                        <a:pt x="931" y="20"/>
                      </a:lnTo>
                      <a:lnTo>
                        <a:pt x="899" y="22"/>
                      </a:lnTo>
                      <a:lnTo>
                        <a:pt x="876" y="0"/>
                      </a:lnTo>
                      <a:lnTo>
                        <a:pt x="786" y="63"/>
                      </a:lnTo>
                      <a:lnTo>
                        <a:pt x="707" y="85"/>
                      </a:lnTo>
                      <a:lnTo>
                        <a:pt x="543" y="136"/>
                      </a:lnTo>
                      <a:lnTo>
                        <a:pt x="440" y="161"/>
                      </a:lnTo>
                      <a:lnTo>
                        <a:pt x="239" y="235"/>
                      </a:lnTo>
                      <a:close/>
                    </a:path>
                  </a:pathLst>
                </a:custGeom>
                <a:solidFill>
                  <a:srgbClr val="FF993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</p:grpSp>
        </p:grpSp>
        <p:sp>
          <p:nvSpPr>
            <p:cNvPr id="35848" name="Rectangle 25"/>
            <p:cNvSpPr>
              <a:spLocks noChangeArrowheads="1"/>
            </p:cNvSpPr>
            <p:nvPr/>
          </p:nvSpPr>
          <p:spPr bwMode="auto">
            <a:xfrm>
              <a:off x="3216" y="2400"/>
              <a:ext cx="144" cy="192"/>
            </a:xfrm>
            <a:prstGeom prst="rect">
              <a:avLst/>
            </a:prstGeom>
            <a:solidFill>
              <a:srgbClr val="FF9933"/>
            </a:solidFill>
            <a:ln w="12700" cap="sq">
              <a:solidFill>
                <a:srgbClr val="FF99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1685530" name="Text Box 26"/>
          <p:cNvSpPr txBox="1">
            <a:spLocks noChangeArrowheads="1"/>
          </p:cNvSpPr>
          <p:nvPr/>
        </p:nvSpPr>
        <p:spPr bwMode="auto">
          <a:xfrm>
            <a:off x="2057400" y="5410200"/>
            <a:ext cx="4924425" cy="5794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l">
              <a:spcBef>
                <a:spcPct val="20000"/>
              </a:spcBef>
            </a:pPr>
            <a:r>
              <a:rPr lang="zh-TW" altLang="en-US" sz="3200">
                <a:latin typeface="Times New Roman" pitchFamily="18" charset="0"/>
                <a:ea typeface="標楷體" pitchFamily="65" charset="-120"/>
              </a:rPr>
              <a:t>再造的更高境界</a:t>
            </a:r>
            <a:r>
              <a:rPr lang="en-US" altLang="zh-TW" sz="3200">
                <a:latin typeface="Times New Roman" pitchFamily="18" charset="0"/>
                <a:ea typeface="標楷體" pitchFamily="65" charset="-120"/>
              </a:rPr>
              <a:t>--</a:t>
            </a:r>
            <a:r>
              <a:rPr lang="zh-TW" altLang="en-US" sz="3200">
                <a:latin typeface="Times New Roman" pitchFamily="18" charset="0"/>
                <a:ea typeface="標楷體" pitchFamily="65" charset="-120"/>
              </a:rPr>
              <a:t>如虎添翼</a:t>
            </a:r>
          </a:p>
        </p:txBody>
      </p:sp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5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85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85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5530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AD07EB-03EE-4762-BB14-C7ED3DE4B4E2}" type="slidenum">
              <a:rPr lang="en-US" altLang="zh-TW"/>
              <a:pPr>
                <a:defRPr/>
              </a:pPr>
              <a:t>6</a:t>
            </a:fld>
            <a:endParaRPr lang="en-US" altLang="zh-TW"/>
          </a:p>
        </p:txBody>
      </p:sp>
      <p:sp>
        <p:nvSpPr>
          <p:cNvPr id="1720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由傳統到再造</a:t>
            </a:r>
          </a:p>
        </p:txBody>
      </p:sp>
      <p:sp>
        <p:nvSpPr>
          <p:cNvPr id="351236" name="Rectangle 3"/>
          <p:cNvSpPr>
            <a:spLocks noChangeArrowheads="1"/>
          </p:cNvSpPr>
          <p:nvPr/>
        </p:nvSpPr>
        <p:spPr bwMode="auto">
          <a:xfrm>
            <a:off x="1258888" y="2492375"/>
            <a:ext cx="1512887" cy="21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51237" name="Rectangle 4"/>
          <p:cNvSpPr>
            <a:spLocks noChangeArrowheads="1"/>
          </p:cNvSpPr>
          <p:nvPr/>
        </p:nvSpPr>
        <p:spPr bwMode="auto">
          <a:xfrm>
            <a:off x="1258888" y="1604963"/>
            <a:ext cx="1512887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3924300" y="1211263"/>
            <a:ext cx="2476500" cy="1282700"/>
            <a:chOff x="2472" y="763"/>
            <a:chExt cx="1560" cy="808"/>
          </a:xfrm>
        </p:grpSpPr>
        <p:sp>
          <p:nvSpPr>
            <p:cNvPr id="351266" name="Rectangle 6"/>
            <p:cNvSpPr>
              <a:spLocks noChangeArrowheads="1"/>
            </p:cNvSpPr>
            <p:nvPr/>
          </p:nvSpPr>
          <p:spPr bwMode="auto">
            <a:xfrm>
              <a:off x="2517" y="960"/>
              <a:ext cx="1515" cy="429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>
                <a:buFontTx/>
                <a:buChar char="•"/>
              </a:pPr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否定功能別組織</a:t>
              </a:r>
            </a:p>
            <a:p>
              <a:pPr algn="l">
                <a:buFontTx/>
                <a:buChar char="•"/>
              </a:pPr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以流程為主的組織進行重編</a:t>
              </a:r>
            </a:p>
            <a:p>
              <a:pPr algn="l">
                <a:buFontTx/>
                <a:buChar char="•"/>
              </a:pPr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自律化、彈性化、多功能化</a:t>
              </a:r>
            </a:p>
          </p:txBody>
        </p:sp>
        <p:sp>
          <p:nvSpPr>
            <p:cNvPr id="351267" name="AutoShape 7"/>
            <p:cNvSpPr>
              <a:spLocks noChangeArrowheads="1"/>
            </p:cNvSpPr>
            <p:nvPr/>
          </p:nvSpPr>
          <p:spPr bwMode="auto">
            <a:xfrm>
              <a:off x="2971" y="1435"/>
              <a:ext cx="317" cy="136"/>
            </a:xfrm>
            <a:prstGeom prst="downArrow">
              <a:avLst>
                <a:gd name="adj1" fmla="val 45741"/>
                <a:gd name="adj2" fmla="val 51472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51268" name="Text Box 8"/>
            <p:cNvSpPr txBox="1">
              <a:spLocks noChangeArrowheads="1"/>
            </p:cNvSpPr>
            <p:nvPr/>
          </p:nvSpPr>
          <p:spPr bwMode="auto">
            <a:xfrm>
              <a:off x="2472" y="763"/>
              <a:ext cx="1043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zh-TW" altLang="en-US" sz="1600" b="1">
                  <a:latin typeface="Times New Roman" pitchFamily="18" charset="0"/>
                  <a:ea typeface="標楷體" pitchFamily="65" charset="-120"/>
                </a:rPr>
                <a:t>對組織的要求</a:t>
              </a:r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762000" y="1196975"/>
            <a:ext cx="3233738" cy="1622425"/>
            <a:chOff x="480" y="754"/>
            <a:chExt cx="2037" cy="1022"/>
          </a:xfrm>
        </p:grpSpPr>
        <p:sp>
          <p:nvSpPr>
            <p:cNvPr id="351263" name="Rectangle 10"/>
            <p:cNvSpPr>
              <a:spLocks noChangeArrowheads="1"/>
            </p:cNvSpPr>
            <p:nvPr/>
          </p:nvSpPr>
          <p:spPr bwMode="auto">
            <a:xfrm>
              <a:off x="480" y="960"/>
              <a:ext cx="1316" cy="816"/>
            </a:xfrm>
            <a:prstGeom prst="rect">
              <a:avLst/>
            </a:prstGeom>
            <a:solidFill>
              <a:srgbClr val="CC00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>
                <a:lnSpc>
                  <a:spcPct val="120000"/>
                </a:lnSpc>
                <a:buFontTx/>
                <a:buChar char="•"/>
              </a:pPr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商業流程</a:t>
              </a:r>
            </a:p>
            <a:p>
              <a:pPr algn="l">
                <a:lnSpc>
                  <a:spcPct val="120000"/>
                </a:lnSpc>
                <a:buFontTx/>
                <a:buChar char="•"/>
              </a:pPr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四個方針</a:t>
              </a:r>
            </a:p>
            <a:p>
              <a:pPr algn="l">
                <a:lnSpc>
                  <a:spcPct val="120000"/>
                </a:lnSpc>
              </a:pPr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 品質、速度、成本、服務</a:t>
              </a:r>
            </a:p>
            <a:p>
              <a:pPr algn="l">
                <a:lnSpc>
                  <a:spcPct val="120000"/>
                </a:lnSpc>
                <a:buFontTx/>
                <a:buChar char="•"/>
              </a:pPr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從根開始構築</a:t>
              </a:r>
            </a:p>
            <a:p>
              <a:pPr algn="l">
                <a:lnSpc>
                  <a:spcPct val="120000"/>
                </a:lnSpc>
                <a:buFontTx/>
                <a:buChar char="•"/>
              </a:pPr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提高顧客的滿足度</a:t>
              </a:r>
            </a:p>
          </p:txBody>
        </p:sp>
        <p:sp>
          <p:nvSpPr>
            <p:cNvPr id="351264" name="AutoShape 11"/>
            <p:cNvSpPr>
              <a:spLocks noChangeArrowheads="1"/>
            </p:cNvSpPr>
            <p:nvPr/>
          </p:nvSpPr>
          <p:spPr bwMode="auto">
            <a:xfrm>
              <a:off x="1746" y="1027"/>
              <a:ext cx="771" cy="90"/>
            </a:xfrm>
            <a:prstGeom prst="rightArrow">
              <a:avLst>
                <a:gd name="adj1" fmla="val 50000"/>
                <a:gd name="adj2" fmla="val 214167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51265" name="Text Box 12"/>
            <p:cNvSpPr txBox="1">
              <a:spLocks noChangeArrowheads="1"/>
            </p:cNvSpPr>
            <p:nvPr/>
          </p:nvSpPr>
          <p:spPr bwMode="auto">
            <a:xfrm>
              <a:off x="703" y="754"/>
              <a:ext cx="1043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zh-TW" sz="1600" b="1">
                  <a:latin typeface="Times New Roman" pitchFamily="18" charset="0"/>
                  <a:ea typeface="標楷體" pitchFamily="65" charset="-120"/>
                </a:rPr>
                <a:t>BPR</a:t>
              </a:r>
              <a:r>
                <a:rPr lang="zh-TW" altLang="en-US" sz="1600" b="1">
                  <a:latin typeface="Times New Roman" pitchFamily="18" charset="0"/>
                  <a:ea typeface="標楷體" pitchFamily="65" charset="-120"/>
                </a:rPr>
                <a:t>的定義</a:t>
              </a:r>
            </a:p>
          </p:txBody>
        </p:sp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3886200" y="2514600"/>
            <a:ext cx="4968875" cy="1419225"/>
            <a:chOff x="2448" y="1584"/>
            <a:chExt cx="3130" cy="894"/>
          </a:xfrm>
        </p:grpSpPr>
        <p:sp>
          <p:nvSpPr>
            <p:cNvPr id="351258" name="Text Box 14"/>
            <p:cNvSpPr txBox="1">
              <a:spLocks noChangeArrowheads="1"/>
            </p:cNvSpPr>
            <p:nvPr/>
          </p:nvSpPr>
          <p:spPr bwMode="auto">
            <a:xfrm>
              <a:off x="2448" y="1584"/>
              <a:ext cx="1043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zh-TW" altLang="en-US" sz="1600" b="1">
                  <a:latin typeface="Times New Roman" pitchFamily="18" charset="0"/>
                  <a:ea typeface="標楷體" pitchFamily="65" charset="-120"/>
                </a:rPr>
                <a:t>具體的組織形態</a:t>
              </a:r>
            </a:p>
          </p:txBody>
        </p:sp>
        <p:grpSp>
          <p:nvGrpSpPr>
            <p:cNvPr id="5" name="Group 15"/>
            <p:cNvGrpSpPr>
              <a:grpSpLocks/>
            </p:cNvGrpSpPr>
            <p:nvPr/>
          </p:nvGrpSpPr>
          <p:grpSpPr bwMode="auto">
            <a:xfrm>
              <a:off x="2544" y="1584"/>
              <a:ext cx="3034" cy="894"/>
              <a:chOff x="2544" y="1584"/>
              <a:chExt cx="3034" cy="894"/>
            </a:xfrm>
          </p:grpSpPr>
          <p:sp>
            <p:nvSpPr>
              <p:cNvPr id="351260" name="Rectangle 16"/>
              <p:cNvSpPr>
                <a:spLocks noChangeArrowheads="1"/>
              </p:cNvSpPr>
              <p:nvPr/>
            </p:nvSpPr>
            <p:spPr bwMode="auto">
              <a:xfrm>
                <a:off x="2544" y="1776"/>
                <a:ext cx="1316" cy="453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l">
                  <a:buFontTx/>
                  <a:buChar char="•"/>
                </a:pPr>
                <a:r>
                  <a:rPr lang="zh-TW" altLang="en-US" sz="1600" b="1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小組形態</a:t>
                </a:r>
                <a:r>
                  <a:rPr lang="en-US" altLang="zh-TW" sz="1600" b="1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(</a:t>
                </a:r>
                <a:r>
                  <a:rPr lang="zh-TW" altLang="en-US" sz="1600" b="1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商業單位</a:t>
                </a:r>
                <a:r>
                  <a:rPr lang="en-US" altLang="zh-TW" sz="1600" b="1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)</a:t>
                </a:r>
              </a:p>
              <a:p>
                <a:pPr algn="l">
                  <a:buFontTx/>
                  <a:buChar char="•"/>
                </a:pPr>
                <a:r>
                  <a:rPr lang="zh-TW" altLang="en-US" sz="1600" b="1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對小組的大幅度授權</a:t>
                </a:r>
              </a:p>
            </p:txBody>
          </p:sp>
          <p:sp>
            <p:nvSpPr>
              <p:cNvPr id="351261" name="AutoShape 17"/>
              <p:cNvSpPr>
                <a:spLocks noChangeArrowheads="1"/>
              </p:cNvSpPr>
              <p:nvPr/>
            </p:nvSpPr>
            <p:spPr bwMode="auto">
              <a:xfrm>
                <a:off x="2971" y="2342"/>
                <a:ext cx="317" cy="136"/>
              </a:xfrm>
              <a:prstGeom prst="downArrow">
                <a:avLst>
                  <a:gd name="adj1" fmla="val 45741"/>
                  <a:gd name="adj2" fmla="val 51472"/>
                </a:avLst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51262" name="Text Box 18"/>
              <p:cNvSpPr txBox="1">
                <a:spLocks noChangeArrowheads="1"/>
              </p:cNvSpPr>
              <p:nvPr/>
            </p:nvSpPr>
            <p:spPr bwMode="auto">
              <a:xfrm>
                <a:off x="3984" y="1584"/>
                <a:ext cx="1594" cy="8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l">
                  <a:lnSpc>
                    <a:spcPct val="80000"/>
                  </a:lnSpc>
                  <a:spcBef>
                    <a:spcPct val="50000"/>
                  </a:spcBef>
                </a:pPr>
                <a:r>
                  <a:rPr lang="zh-TW" altLang="en-US" sz="1600" b="1" u="sng">
                    <a:latin typeface="Times New Roman" pitchFamily="18" charset="0"/>
                    <a:ea typeface="標楷體" pitchFamily="65" charset="-120"/>
                  </a:rPr>
                  <a:t>商業單位的性質</a:t>
                </a:r>
              </a:p>
              <a:p>
                <a:pPr algn="l">
                  <a:lnSpc>
                    <a:spcPct val="60000"/>
                  </a:lnSpc>
                  <a:spcBef>
                    <a:spcPct val="50000"/>
                  </a:spcBef>
                </a:pPr>
                <a:r>
                  <a:rPr lang="zh-TW" altLang="en-US" sz="1200" b="1">
                    <a:latin typeface="Times New Roman" pitchFamily="18" charset="0"/>
                    <a:ea typeface="標楷體" pitchFamily="65" charset="-120"/>
                  </a:rPr>
                  <a:t>是為了滿足多樣化顧客需求的</a:t>
                </a:r>
              </a:p>
              <a:p>
                <a:pPr algn="l">
                  <a:lnSpc>
                    <a:spcPct val="60000"/>
                  </a:lnSpc>
                  <a:spcBef>
                    <a:spcPct val="50000"/>
                  </a:spcBef>
                </a:pPr>
                <a:r>
                  <a:rPr lang="zh-TW" altLang="en-US" sz="1200" b="1">
                    <a:latin typeface="Times New Roman" pitchFamily="18" charset="0"/>
                    <a:ea typeface="標楷體" pitchFamily="65" charset="-120"/>
                  </a:rPr>
                  <a:t>彈性組織</a:t>
                </a:r>
              </a:p>
              <a:p>
                <a:pPr marL="268288" lvl="1" algn="l">
                  <a:lnSpc>
                    <a:spcPct val="60000"/>
                  </a:lnSpc>
                  <a:spcBef>
                    <a:spcPct val="50000"/>
                  </a:spcBef>
                  <a:buFontTx/>
                  <a:buChar char="•"/>
                </a:pPr>
                <a:r>
                  <a:rPr lang="zh-TW" altLang="en-US" sz="1200" b="1">
                    <a:latin typeface="Times New Roman" pitchFamily="18" charset="0"/>
                    <a:ea typeface="標楷體" pitchFamily="65" charset="-120"/>
                  </a:rPr>
                  <a:t>戰略單位－方針、戰略的</a:t>
                </a:r>
              </a:p>
              <a:p>
                <a:pPr marL="268288" lvl="1" algn="l">
                  <a:lnSpc>
                    <a:spcPct val="60000"/>
                  </a:lnSpc>
                  <a:spcBef>
                    <a:spcPct val="50000"/>
                  </a:spcBef>
                </a:pPr>
                <a:r>
                  <a:rPr lang="zh-TW" altLang="en-US" sz="1200" b="1">
                    <a:latin typeface="Times New Roman" pitchFamily="18" charset="0"/>
                    <a:ea typeface="標楷體" pitchFamily="65" charset="-120"/>
                  </a:rPr>
                  <a:t> 企劃、執行</a:t>
                </a:r>
              </a:p>
              <a:p>
                <a:pPr marL="268288" lvl="1" algn="l">
                  <a:lnSpc>
                    <a:spcPct val="60000"/>
                  </a:lnSpc>
                  <a:spcBef>
                    <a:spcPct val="50000"/>
                  </a:spcBef>
                  <a:buFontTx/>
                  <a:buChar char="•"/>
                </a:pPr>
                <a:r>
                  <a:rPr lang="zh-TW" altLang="en-US" sz="1200" b="1">
                    <a:latin typeface="Times New Roman" pitchFamily="18" charset="0"/>
                    <a:ea typeface="標楷體" pitchFamily="65" charset="-120"/>
                  </a:rPr>
                  <a:t>利潤中心</a:t>
                </a:r>
              </a:p>
            </p:txBody>
          </p:sp>
        </p:grpSp>
      </p:grpSp>
      <p:grpSp>
        <p:nvGrpSpPr>
          <p:cNvPr id="6" name="Group 19"/>
          <p:cNvGrpSpPr>
            <a:grpSpLocks/>
          </p:cNvGrpSpPr>
          <p:nvPr/>
        </p:nvGrpSpPr>
        <p:grpSpPr bwMode="auto">
          <a:xfrm>
            <a:off x="1600200" y="2819400"/>
            <a:ext cx="5257800" cy="3200400"/>
            <a:chOff x="1008" y="1776"/>
            <a:chExt cx="3312" cy="2016"/>
          </a:xfrm>
        </p:grpSpPr>
        <p:sp>
          <p:nvSpPr>
            <p:cNvPr id="351252" name="Rectangle 20"/>
            <p:cNvSpPr>
              <a:spLocks noChangeArrowheads="1"/>
            </p:cNvSpPr>
            <p:nvPr/>
          </p:nvSpPr>
          <p:spPr bwMode="auto">
            <a:xfrm>
              <a:off x="1565" y="3475"/>
              <a:ext cx="2755" cy="317"/>
            </a:xfrm>
            <a:prstGeom prst="rect">
              <a:avLst/>
            </a:prstGeom>
            <a:solidFill>
              <a:srgbClr val="9900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>
                <a:buFontTx/>
                <a:buChar char="•"/>
              </a:pPr>
              <a:r>
                <a:rPr lang="zh-TW" altLang="en-US" sz="1600" b="1">
                  <a:latin typeface="Times New Roman" pitchFamily="18" charset="0"/>
                  <a:ea typeface="標楷體" pitchFamily="65" charset="-120"/>
                </a:rPr>
                <a:t>從保守的價值觀改變為積極的價值觀        </a:t>
              </a:r>
            </a:p>
            <a:p>
              <a:pPr algn="l">
                <a:buFontTx/>
                <a:buChar char="•"/>
              </a:pPr>
              <a:r>
                <a:rPr lang="zh-TW" altLang="en-US" sz="1600" b="1">
                  <a:latin typeface="Times New Roman" pitchFamily="18" charset="0"/>
                  <a:ea typeface="標楷體" pitchFamily="65" charset="-120"/>
                </a:rPr>
                <a:t>從思考強化型學習轉變為思考轉換型學習</a:t>
              </a:r>
            </a:p>
          </p:txBody>
        </p:sp>
        <p:sp>
          <p:nvSpPr>
            <p:cNvPr id="351253" name="Text Box 21"/>
            <p:cNvSpPr txBox="1">
              <a:spLocks noChangeArrowheads="1"/>
            </p:cNvSpPr>
            <p:nvPr/>
          </p:nvSpPr>
          <p:spPr bwMode="auto">
            <a:xfrm>
              <a:off x="1632" y="3264"/>
              <a:ext cx="1315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zh-TW" altLang="en-US" sz="1600" b="1">
                  <a:latin typeface="Times New Roman" pitchFamily="18" charset="0"/>
                  <a:ea typeface="標楷體" pitchFamily="65" charset="-120"/>
                </a:rPr>
                <a:t>對組織文化的影響</a:t>
              </a:r>
            </a:p>
          </p:txBody>
        </p:sp>
        <p:sp>
          <p:nvSpPr>
            <p:cNvPr id="351254" name="AutoShape 22"/>
            <p:cNvSpPr>
              <a:spLocks noChangeArrowheads="1"/>
            </p:cNvSpPr>
            <p:nvPr/>
          </p:nvSpPr>
          <p:spPr bwMode="auto">
            <a:xfrm>
              <a:off x="1248" y="1776"/>
              <a:ext cx="136" cy="1131"/>
            </a:xfrm>
            <a:prstGeom prst="upArrow">
              <a:avLst>
                <a:gd name="adj1" fmla="val 41176"/>
                <a:gd name="adj2" fmla="val 121124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51255" name="AutoShape 23"/>
            <p:cNvSpPr>
              <a:spLocks noChangeArrowheads="1"/>
            </p:cNvSpPr>
            <p:nvPr/>
          </p:nvSpPr>
          <p:spPr bwMode="auto">
            <a:xfrm>
              <a:off x="1008" y="1776"/>
              <a:ext cx="148" cy="1836"/>
            </a:xfrm>
            <a:prstGeom prst="upArrow">
              <a:avLst>
                <a:gd name="adj1" fmla="val 30880"/>
                <a:gd name="adj2" fmla="val 109351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51256" name="Rectangle 24"/>
            <p:cNvSpPr>
              <a:spLocks noChangeArrowheads="1"/>
            </p:cNvSpPr>
            <p:nvPr/>
          </p:nvSpPr>
          <p:spPr bwMode="auto">
            <a:xfrm>
              <a:off x="1292" y="2886"/>
              <a:ext cx="484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51257" name="Rectangle 25"/>
            <p:cNvSpPr>
              <a:spLocks noChangeArrowheads="1"/>
            </p:cNvSpPr>
            <p:nvPr/>
          </p:nvSpPr>
          <p:spPr bwMode="auto">
            <a:xfrm>
              <a:off x="1056" y="3612"/>
              <a:ext cx="509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1720346" name="Rectangle 26"/>
          <p:cNvSpPr>
            <a:spLocks noChangeArrowheads="1"/>
          </p:cNvSpPr>
          <p:nvPr/>
        </p:nvSpPr>
        <p:spPr bwMode="auto">
          <a:xfrm>
            <a:off x="762000" y="3200400"/>
            <a:ext cx="1905000" cy="823913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>
              <a:buFontTx/>
              <a:buChar char="•"/>
            </a:pPr>
            <a:r>
              <a:rPr lang="zh-TW" altLang="en-US" sz="1600" b="1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</a:rPr>
              <a:t>組織的活性化</a:t>
            </a:r>
          </a:p>
          <a:p>
            <a:pPr algn="l">
              <a:buFontTx/>
              <a:buChar char="•"/>
            </a:pPr>
            <a:r>
              <a:rPr lang="zh-TW" altLang="en-US" sz="1600" b="1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</a:rPr>
              <a:t>組織的單純化</a:t>
            </a:r>
          </a:p>
          <a:p>
            <a:pPr algn="l">
              <a:buFontTx/>
              <a:buChar char="•"/>
            </a:pPr>
            <a:r>
              <a:rPr lang="zh-TW" altLang="en-US" sz="1600" b="1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</a:rPr>
              <a:t>組織生產性的提高</a:t>
            </a:r>
          </a:p>
        </p:txBody>
      </p:sp>
      <p:sp>
        <p:nvSpPr>
          <p:cNvPr id="351243" name="Text Box 27"/>
          <p:cNvSpPr txBox="1">
            <a:spLocks noChangeArrowheads="1"/>
          </p:cNvSpPr>
          <p:nvPr/>
        </p:nvSpPr>
        <p:spPr bwMode="auto">
          <a:xfrm>
            <a:off x="3657600" y="6096000"/>
            <a:ext cx="184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endParaRPr lang="zh-TW" altLang="zh-TW" sz="1400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351244" name="Text Box 28"/>
          <p:cNvSpPr txBox="1">
            <a:spLocks noChangeArrowheads="1"/>
          </p:cNvSpPr>
          <p:nvPr/>
        </p:nvSpPr>
        <p:spPr bwMode="auto">
          <a:xfrm>
            <a:off x="2895600" y="6096000"/>
            <a:ext cx="3740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TW" altLang="en-US" sz="1400">
                <a:latin typeface="Times New Roman" pitchFamily="18" charset="0"/>
                <a:ea typeface="標楷體" pitchFamily="65" charset="-120"/>
              </a:rPr>
              <a:t>資料來源：修改自等松會計事務所，雷吉甫譯</a:t>
            </a:r>
          </a:p>
        </p:txBody>
      </p:sp>
      <p:grpSp>
        <p:nvGrpSpPr>
          <p:cNvPr id="7" name="Group 29"/>
          <p:cNvGrpSpPr>
            <a:grpSpLocks/>
          </p:cNvGrpSpPr>
          <p:nvPr/>
        </p:nvGrpSpPr>
        <p:grpSpPr bwMode="auto">
          <a:xfrm>
            <a:off x="2514600" y="3505200"/>
            <a:ext cx="5040313" cy="2016125"/>
            <a:chOff x="1584" y="2208"/>
            <a:chExt cx="3175" cy="1270"/>
          </a:xfrm>
        </p:grpSpPr>
        <p:sp>
          <p:nvSpPr>
            <p:cNvPr id="351247" name="Text Box 30"/>
            <p:cNvSpPr txBox="1">
              <a:spLocks noChangeArrowheads="1"/>
            </p:cNvSpPr>
            <p:nvPr/>
          </p:nvSpPr>
          <p:spPr bwMode="auto">
            <a:xfrm>
              <a:off x="1728" y="2208"/>
              <a:ext cx="1315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zh-TW" altLang="en-US" sz="1600" b="1">
                  <a:latin typeface="Times New Roman" pitchFamily="18" charset="0"/>
                  <a:ea typeface="標楷體" pitchFamily="65" charset="-120"/>
                </a:rPr>
                <a:t>對組織以及人力資源的影響</a:t>
              </a:r>
            </a:p>
          </p:txBody>
        </p:sp>
        <p:sp>
          <p:nvSpPr>
            <p:cNvPr id="351248" name="AutoShape 31"/>
            <p:cNvSpPr>
              <a:spLocks noChangeArrowheads="1"/>
            </p:cNvSpPr>
            <p:nvPr/>
          </p:nvSpPr>
          <p:spPr bwMode="auto">
            <a:xfrm>
              <a:off x="2990" y="3342"/>
              <a:ext cx="317" cy="136"/>
            </a:xfrm>
            <a:prstGeom prst="downArrow">
              <a:avLst>
                <a:gd name="adj1" fmla="val 45741"/>
                <a:gd name="adj2" fmla="val 51472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8" name="Group 32"/>
            <p:cNvGrpSpPr>
              <a:grpSpLocks/>
            </p:cNvGrpSpPr>
            <p:nvPr/>
          </p:nvGrpSpPr>
          <p:grpSpPr bwMode="auto">
            <a:xfrm>
              <a:off x="1584" y="2544"/>
              <a:ext cx="3175" cy="726"/>
              <a:chOff x="1565" y="2523"/>
              <a:chExt cx="3175" cy="726"/>
            </a:xfrm>
          </p:grpSpPr>
          <p:sp>
            <p:nvSpPr>
              <p:cNvPr id="351250" name="Rectangle 33"/>
              <p:cNvSpPr>
                <a:spLocks noChangeArrowheads="1"/>
              </p:cNvSpPr>
              <p:nvPr/>
            </p:nvSpPr>
            <p:spPr bwMode="auto">
              <a:xfrm>
                <a:off x="1565" y="2523"/>
                <a:ext cx="3175" cy="726"/>
              </a:xfrm>
              <a:prstGeom prst="rect">
                <a:avLst/>
              </a:prstGeom>
              <a:solidFill>
                <a:srgbClr val="6600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l">
                  <a:buFontTx/>
                  <a:buChar char="•"/>
                </a:pPr>
                <a:r>
                  <a:rPr lang="zh-TW" altLang="en-US" sz="1200" b="1">
                    <a:latin typeface="Times New Roman" pitchFamily="18" charset="0"/>
                    <a:ea typeface="標楷體" pitchFamily="65" charset="-120"/>
                  </a:rPr>
                  <a:t>組織的平面化</a:t>
                </a:r>
              </a:p>
              <a:p>
                <a:pPr algn="l">
                  <a:buFontTx/>
                  <a:buChar char="•"/>
                </a:pPr>
                <a:r>
                  <a:rPr lang="zh-TW" altLang="en-US" sz="1200" b="1">
                    <a:latin typeface="Times New Roman" pitchFamily="18" charset="0"/>
                    <a:ea typeface="標楷體" pitchFamily="65" charset="-120"/>
                  </a:rPr>
                  <a:t>從單一任務轉為多面化工作</a:t>
                </a:r>
              </a:p>
              <a:p>
                <a:pPr algn="l">
                  <a:buFontTx/>
                  <a:buChar char="•"/>
                </a:pPr>
                <a:r>
                  <a:rPr lang="zh-TW" altLang="en-US" sz="1200" b="1">
                    <a:latin typeface="Times New Roman" pitchFamily="18" charset="0"/>
                    <a:ea typeface="標楷體" pitchFamily="65" charset="-120"/>
                  </a:rPr>
                  <a:t>從重視工作時間轉變為重視業績的</a:t>
                </a:r>
              </a:p>
              <a:p>
                <a:pPr algn="l"/>
                <a:r>
                  <a:rPr lang="zh-TW" altLang="en-US" sz="1200" b="1">
                    <a:latin typeface="Times New Roman" pitchFamily="18" charset="0"/>
                    <a:ea typeface="標楷體" pitchFamily="65" charset="-120"/>
                  </a:rPr>
                  <a:t> 酬勞制度</a:t>
                </a:r>
              </a:p>
              <a:p>
                <a:pPr algn="l">
                  <a:buFontTx/>
                  <a:buChar char="•"/>
                </a:pPr>
                <a:r>
                  <a:rPr lang="zh-TW" altLang="en-US" sz="1200" b="1">
                    <a:latin typeface="Times New Roman" pitchFamily="18" charset="0"/>
                    <a:ea typeface="標楷體" pitchFamily="65" charset="-120"/>
                  </a:rPr>
                  <a:t>從以訓練為主轉變為以教育為主的</a:t>
                </a:r>
              </a:p>
              <a:p>
                <a:pPr algn="l"/>
                <a:r>
                  <a:rPr lang="zh-TW" altLang="en-US" sz="1200" b="1">
                    <a:latin typeface="Times New Roman" pitchFamily="18" charset="0"/>
                    <a:ea typeface="標楷體" pitchFamily="65" charset="-120"/>
                  </a:rPr>
                  <a:t> 能力開發</a:t>
                </a:r>
              </a:p>
            </p:txBody>
          </p:sp>
          <p:sp>
            <p:nvSpPr>
              <p:cNvPr id="351251" name="Rectangle 34"/>
              <p:cNvSpPr>
                <a:spLocks noChangeArrowheads="1"/>
              </p:cNvSpPr>
              <p:nvPr/>
            </p:nvSpPr>
            <p:spPr bwMode="auto">
              <a:xfrm>
                <a:off x="3152" y="2615"/>
                <a:ext cx="1542" cy="4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l">
                  <a:buFontTx/>
                  <a:buChar char="•"/>
                </a:pPr>
                <a:r>
                  <a:rPr lang="zh-TW" altLang="en-US" sz="1200" b="1">
                    <a:latin typeface="Times New Roman" pitchFamily="18" charset="0"/>
                    <a:ea typeface="標楷體" pitchFamily="65" charset="-120"/>
                  </a:rPr>
                  <a:t>管理者的任務從監督轉變為指導</a:t>
                </a:r>
              </a:p>
              <a:p>
                <a:pPr algn="l">
                  <a:buFontTx/>
                  <a:buChar char="•"/>
                </a:pPr>
                <a:r>
                  <a:rPr lang="zh-TW" altLang="en-US" sz="1200" b="1">
                    <a:latin typeface="Times New Roman" pitchFamily="18" charset="0"/>
                    <a:ea typeface="標楷體" pitchFamily="65" charset="-120"/>
                  </a:rPr>
                  <a:t>實現小總公司制度</a:t>
                </a:r>
              </a:p>
              <a:p>
                <a:pPr algn="l">
                  <a:buFontTx/>
                  <a:buChar char="•"/>
                </a:pPr>
                <a:r>
                  <a:rPr lang="zh-TW" altLang="en-US" sz="1200" b="1">
                    <a:latin typeface="Times New Roman" pitchFamily="18" charset="0"/>
                    <a:ea typeface="標楷體" pitchFamily="65" charset="-120"/>
                  </a:rPr>
                  <a:t>人力資源的有效利用</a:t>
                </a:r>
              </a:p>
            </p:txBody>
          </p:sp>
        </p:grpSp>
      </p:grpSp>
      <p:pic>
        <p:nvPicPr>
          <p:cNvPr id="351246" name="Picture 35" descr="j0213510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667625" y="5373688"/>
            <a:ext cx="1219200" cy="97155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20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20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346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4A4371-22E8-41BB-86B7-9C1BC0D688AD}" type="slidenum">
              <a:rPr lang="en-US" altLang="zh-TW"/>
              <a:pPr>
                <a:defRPr/>
              </a:pPr>
              <a:t>7</a:t>
            </a:fld>
            <a:endParaRPr lang="en-US" altLang="zh-TW"/>
          </a:p>
        </p:txBody>
      </p:sp>
      <p:sp>
        <p:nvSpPr>
          <p:cNvPr id="1687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chemeClr val="tx1"/>
                </a:solidFill>
              </a:rPr>
              <a:t>經營</a:t>
            </a:r>
            <a:r>
              <a:rPr lang="zh-TW" altLang="en-US" smtClean="0"/>
              <a:t>再造的三大構面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87325" y="3057525"/>
            <a:ext cx="8956675" cy="609600"/>
            <a:chOff x="118" y="1926"/>
            <a:chExt cx="5642" cy="384"/>
          </a:xfrm>
        </p:grpSpPr>
        <p:sp>
          <p:nvSpPr>
            <p:cNvPr id="352299" name="Text Box 4"/>
            <p:cNvSpPr txBox="1">
              <a:spLocks noChangeArrowheads="1"/>
            </p:cNvSpPr>
            <p:nvPr/>
          </p:nvSpPr>
          <p:spPr bwMode="auto">
            <a:xfrm>
              <a:off x="4956" y="2016"/>
              <a:ext cx="804" cy="269"/>
            </a:xfrm>
            <a:prstGeom prst="rect">
              <a:avLst/>
            </a:prstGeom>
            <a:solidFill>
              <a:srgbClr val="969696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zh-TW" altLang="en-US" sz="2200">
                  <a:solidFill>
                    <a:srgbClr val="CCECFF"/>
                  </a:solidFill>
                  <a:latin typeface="Times New Roman" pitchFamily="18" charset="0"/>
                  <a:ea typeface="標楷體" pitchFamily="65" charset="-120"/>
                </a:rPr>
                <a:t>管理</a:t>
              </a:r>
              <a:r>
                <a:rPr lang="zh-TW" altLang="en-US" sz="2000">
                  <a:solidFill>
                    <a:srgbClr val="CCECFF"/>
                  </a:solidFill>
                  <a:latin typeface="Times New Roman" pitchFamily="18" charset="0"/>
                  <a:ea typeface="標楷體" pitchFamily="65" charset="-120"/>
                </a:rPr>
                <a:t>再</a:t>
              </a:r>
              <a:r>
                <a:rPr lang="zh-TW" altLang="en-US" sz="2200">
                  <a:solidFill>
                    <a:srgbClr val="CCECFF"/>
                  </a:solidFill>
                  <a:latin typeface="Times New Roman" pitchFamily="18" charset="0"/>
                  <a:ea typeface="標楷體" pitchFamily="65" charset="-120"/>
                </a:rPr>
                <a:t>造</a:t>
              </a:r>
            </a:p>
          </p:txBody>
        </p:sp>
        <p:sp>
          <p:nvSpPr>
            <p:cNvPr id="352300" name="Text Box 5"/>
            <p:cNvSpPr txBox="1">
              <a:spLocks noChangeArrowheads="1"/>
            </p:cNvSpPr>
            <p:nvPr/>
          </p:nvSpPr>
          <p:spPr bwMode="auto">
            <a:xfrm>
              <a:off x="118" y="1974"/>
              <a:ext cx="996" cy="269"/>
            </a:xfrm>
            <a:prstGeom prst="rect">
              <a:avLst/>
            </a:prstGeom>
            <a:solidFill>
              <a:srgbClr val="969696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zh-TW" altLang="en-US" sz="2200">
                  <a:solidFill>
                    <a:srgbClr val="CCECFF"/>
                  </a:solidFill>
                  <a:latin typeface="Times New Roman" pitchFamily="18" charset="0"/>
                  <a:ea typeface="標楷體" pitchFamily="65" charset="-120"/>
                </a:rPr>
                <a:t>管理方法面</a:t>
              </a:r>
            </a:p>
          </p:txBody>
        </p:sp>
        <p:sp>
          <p:nvSpPr>
            <p:cNvPr id="352301" name="Rectangle 6"/>
            <p:cNvSpPr>
              <a:spLocks noChangeArrowheads="1"/>
            </p:cNvSpPr>
            <p:nvPr/>
          </p:nvSpPr>
          <p:spPr bwMode="auto">
            <a:xfrm>
              <a:off x="1126" y="1926"/>
              <a:ext cx="1104" cy="384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zh-TW" altLang="en-US" sz="2400" b="1">
                  <a:solidFill>
                    <a:srgbClr val="CCECFF"/>
                  </a:solidFill>
                  <a:latin typeface="Times New Roman" pitchFamily="18" charset="0"/>
                  <a:ea typeface="標楷體" pitchFamily="65" charset="-120"/>
                </a:rPr>
                <a:t>經營策略</a:t>
              </a:r>
            </a:p>
          </p:txBody>
        </p:sp>
        <p:sp>
          <p:nvSpPr>
            <p:cNvPr id="352302" name="Rectangle 7"/>
            <p:cNvSpPr>
              <a:spLocks noChangeArrowheads="1"/>
            </p:cNvSpPr>
            <p:nvPr/>
          </p:nvSpPr>
          <p:spPr bwMode="auto">
            <a:xfrm>
              <a:off x="3862" y="1926"/>
              <a:ext cx="1104" cy="384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zh-TW" altLang="en-US" sz="2200" b="1">
                  <a:solidFill>
                    <a:srgbClr val="CCECFF"/>
                  </a:solidFill>
                  <a:latin typeface="Times New Roman" pitchFamily="18" charset="0"/>
                  <a:ea typeface="標楷體" pitchFamily="65" charset="-120"/>
                </a:rPr>
                <a:t>資源運用方法</a:t>
              </a:r>
            </a:p>
          </p:txBody>
        </p:sp>
        <p:sp>
          <p:nvSpPr>
            <p:cNvPr id="352303" name="Rectangle 8"/>
            <p:cNvSpPr>
              <a:spLocks noChangeArrowheads="1"/>
            </p:cNvSpPr>
            <p:nvPr/>
          </p:nvSpPr>
          <p:spPr bwMode="auto">
            <a:xfrm>
              <a:off x="2518" y="1926"/>
              <a:ext cx="1104" cy="384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zh-TW" altLang="en-US" sz="2200" b="1">
                  <a:solidFill>
                    <a:srgbClr val="CCECFF"/>
                  </a:solidFill>
                  <a:latin typeface="Times New Roman" pitchFamily="18" charset="0"/>
                  <a:ea typeface="標楷體" pitchFamily="65" charset="-120"/>
                </a:rPr>
                <a:t>營運管理方法</a:t>
              </a:r>
            </a:p>
          </p:txBody>
        </p:sp>
        <p:sp>
          <p:nvSpPr>
            <p:cNvPr id="352304" name="Line 9"/>
            <p:cNvSpPr>
              <a:spLocks noChangeShapeType="1"/>
            </p:cNvSpPr>
            <p:nvPr/>
          </p:nvSpPr>
          <p:spPr bwMode="auto">
            <a:xfrm>
              <a:off x="2230" y="2118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52305" name="Line 10"/>
            <p:cNvSpPr>
              <a:spLocks noChangeShapeType="1"/>
            </p:cNvSpPr>
            <p:nvPr/>
          </p:nvSpPr>
          <p:spPr bwMode="auto">
            <a:xfrm>
              <a:off x="3622" y="2118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1914525" y="5562600"/>
            <a:ext cx="5721350" cy="450850"/>
            <a:chOff x="1206" y="3504"/>
            <a:chExt cx="3604" cy="284"/>
          </a:xfrm>
        </p:grpSpPr>
        <p:sp>
          <p:nvSpPr>
            <p:cNvPr id="352296" name="Text Box 12"/>
            <p:cNvSpPr txBox="1">
              <a:spLocks noChangeArrowheads="1"/>
            </p:cNvSpPr>
            <p:nvPr/>
          </p:nvSpPr>
          <p:spPr bwMode="auto">
            <a:xfrm>
              <a:off x="1206" y="3519"/>
              <a:ext cx="820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>
                <a:spcBef>
                  <a:spcPct val="20000"/>
                </a:spcBef>
              </a:pPr>
              <a:r>
                <a:rPr lang="zh-TW" altLang="en-US" sz="2200">
                  <a:solidFill>
                    <a:srgbClr val="CCECFF"/>
                  </a:solidFill>
                  <a:latin typeface="Times New Roman" pitchFamily="18" charset="0"/>
                  <a:ea typeface="標楷體" pitchFamily="65" charset="-120"/>
                </a:rPr>
                <a:t>經營典範</a:t>
              </a:r>
            </a:p>
          </p:txBody>
        </p:sp>
        <p:sp>
          <p:nvSpPr>
            <p:cNvPr id="352297" name="Text Box 13"/>
            <p:cNvSpPr txBox="1">
              <a:spLocks noChangeArrowheads="1"/>
            </p:cNvSpPr>
            <p:nvPr/>
          </p:nvSpPr>
          <p:spPr bwMode="auto">
            <a:xfrm>
              <a:off x="2598" y="3504"/>
              <a:ext cx="820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>
                <a:spcBef>
                  <a:spcPct val="20000"/>
                </a:spcBef>
              </a:pPr>
              <a:r>
                <a:rPr lang="zh-TW" altLang="en-US" sz="2200">
                  <a:solidFill>
                    <a:srgbClr val="CCECFF"/>
                  </a:solidFill>
                  <a:latin typeface="Times New Roman" pitchFamily="18" charset="0"/>
                  <a:ea typeface="標楷體" pitchFamily="65" charset="-120"/>
                </a:rPr>
                <a:t>管理典範</a:t>
              </a:r>
            </a:p>
          </p:txBody>
        </p:sp>
        <p:sp>
          <p:nvSpPr>
            <p:cNvPr id="352298" name="Text Box 14"/>
            <p:cNvSpPr txBox="1">
              <a:spLocks noChangeArrowheads="1"/>
            </p:cNvSpPr>
            <p:nvPr/>
          </p:nvSpPr>
          <p:spPr bwMode="auto">
            <a:xfrm>
              <a:off x="3990" y="3504"/>
              <a:ext cx="820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>
                <a:spcBef>
                  <a:spcPct val="20000"/>
                </a:spcBef>
              </a:pPr>
              <a:r>
                <a:rPr lang="zh-TW" altLang="en-US" sz="2200">
                  <a:solidFill>
                    <a:srgbClr val="CCECFF"/>
                  </a:solidFill>
                  <a:latin typeface="Times New Roman" pitchFamily="18" charset="0"/>
                  <a:ea typeface="標楷體" pitchFamily="65" charset="-120"/>
                </a:rPr>
                <a:t>科技典範</a:t>
              </a:r>
            </a:p>
          </p:txBody>
        </p:sp>
      </p:grp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187325" y="1447800"/>
            <a:ext cx="8956675" cy="1609725"/>
            <a:chOff x="118" y="912"/>
            <a:chExt cx="5642" cy="1014"/>
          </a:xfrm>
        </p:grpSpPr>
        <p:grpSp>
          <p:nvGrpSpPr>
            <p:cNvPr id="5" name="Group 16"/>
            <p:cNvGrpSpPr>
              <a:grpSpLocks/>
            </p:cNvGrpSpPr>
            <p:nvPr/>
          </p:nvGrpSpPr>
          <p:grpSpPr bwMode="auto">
            <a:xfrm>
              <a:off x="118" y="912"/>
              <a:ext cx="5642" cy="390"/>
              <a:chOff x="118" y="912"/>
              <a:chExt cx="5642" cy="390"/>
            </a:xfrm>
          </p:grpSpPr>
          <p:sp>
            <p:nvSpPr>
              <p:cNvPr id="352289" name="Text Box 17"/>
              <p:cNvSpPr txBox="1">
                <a:spLocks noChangeArrowheads="1"/>
              </p:cNvSpPr>
              <p:nvPr/>
            </p:nvSpPr>
            <p:spPr bwMode="auto">
              <a:xfrm>
                <a:off x="118" y="966"/>
                <a:ext cx="996" cy="269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zh-TW" altLang="en-US" sz="2200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實體結構面</a:t>
                </a:r>
              </a:p>
            </p:txBody>
          </p:sp>
          <p:sp>
            <p:nvSpPr>
              <p:cNvPr id="352290" name="Rectangle 18"/>
              <p:cNvSpPr>
                <a:spLocks noChangeArrowheads="1"/>
              </p:cNvSpPr>
              <p:nvPr/>
            </p:nvSpPr>
            <p:spPr bwMode="auto">
              <a:xfrm>
                <a:off x="1126" y="918"/>
                <a:ext cx="1104" cy="38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zh-TW" altLang="en-US" sz="2400" b="1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組織結構</a:t>
                </a:r>
              </a:p>
            </p:txBody>
          </p:sp>
          <p:sp>
            <p:nvSpPr>
              <p:cNvPr id="352291" name="Rectangle 19"/>
              <p:cNvSpPr>
                <a:spLocks noChangeArrowheads="1"/>
              </p:cNvSpPr>
              <p:nvPr/>
            </p:nvSpPr>
            <p:spPr bwMode="auto">
              <a:xfrm>
                <a:off x="3862" y="918"/>
                <a:ext cx="1056" cy="38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zh-TW" altLang="en-US" sz="2400" b="1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設施結構</a:t>
                </a:r>
              </a:p>
            </p:txBody>
          </p:sp>
          <p:sp>
            <p:nvSpPr>
              <p:cNvPr id="352292" name="Rectangle 20"/>
              <p:cNvSpPr>
                <a:spLocks noChangeArrowheads="1"/>
              </p:cNvSpPr>
              <p:nvPr/>
            </p:nvSpPr>
            <p:spPr bwMode="auto">
              <a:xfrm>
                <a:off x="2518" y="918"/>
                <a:ext cx="1056" cy="38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zh-TW" altLang="en-US" sz="2400" b="1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流程結構</a:t>
                </a:r>
              </a:p>
            </p:txBody>
          </p:sp>
          <p:sp>
            <p:nvSpPr>
              <p:cNvPr id="352293" name="Text Box 21"/>
              <p:cNvSpPr txBox="1">
                <a:spLocks noChangeArrowheads="1"/>
              </p:cNvSpPr>
              <p:nvPr/>
            </p:nvSpPr>
            <p:spPr bwMode="auto">
              <a:xfrm>
                <a:off x="4956" y="912"/>
                <a:ext cx="804" cy="269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zh-TW" altLang="en-US" sz="2200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實體</a:t>
                </a:r>
                <a:r>
                  <a:rPr lang="zh-TW" altLang="en-US" sz="2000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再</a:t>
                </a:r>
                <a:r>
                  <a:rPr lang="zh-TW" altLang="en-US" sz="2200">
                    <a:solidFill>
                      <a:schemeClr val="bg2"/>
                    </a:solidFill>
                    <a:latin typeface="Times New Roman" pitchFamily="18" charset="0"/>
                    <a:ea typeface="標楷體" pitchFamily="65" charset="-120"/>
                  </a:rPr>
                  <a:t>造</a:t>
                </a:r>
              </a:p>
            </p:txBody>
          </p:sp>
          <p:sp>
            <p:nvSpPr>
              <p:cNvPr id="352294" name="Line 22"/>
              <p:cNvSpPr>
                <a:spLocks noChangeShapeType="1"/>
              </p:cNvSpPr>
              <p:nvPr/>
            </p:nvSpPr>
            <p:spPr bwMode="auto">
              <a:xfrm>
                <a:off x="2230" y="1110"/>
                <a:ext cx="2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52295" name="Line 23"/>
              <p:cNvSpPr>
                <a:spLocks noChangeShapeType="1"/>
              </p:cNvSpPr>
              <p:nvPr/>
            </p:nvSpPr>
            <p:spPr bwMode="auto">
              <a:xfrm>
                <a:off x="3574" y="1110"/>
                <a:ext cx="2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352284" name="Line 24"/>
            <p:cNvSpPr>
              <a:spLocks noChangeShapeType="1"/>
            </p:cNvSpPr>
            <p:nvPr/>
          </p:nvSpPr>
          <p:spPr bwMode="auto">
            <a:xfrm>
              <a:off x="1606" y="1302"/>
              <a:ext cx="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52285" name="Line 25"/>
            <p:cNvSpPr>
              <a:spLocks noChangeShapeType="1"/>
            </p:cNvSpPr>
            <p:nvPr/>
          </p:nvSpPr>
          <p:spPr bwMode="auto">
            <a:xfrm>
              <a:off x="3046" y="1302"/>
              <a:ext cx="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52286" name="Line 26"/>
            <p:cNvSpPr>
              <a:spLocks noChangeShapeType="1"/>
            </p:cNvSpPr>
            <p:nvPr/>
          </p:nvSpPr>
          <p:spPr bwMode="auto">
            <a:xfrm>
              <a:off x="4438" y="1302"/>
              <a:ext cx="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52287" name="Line 27"/>
            <p:cNvSpPr>
              <a:spLocks noChangeShapeType="1"/>
            </p:cNvSpPr>
            <p:nvPr/>
          </p:nvSpPr>
          <p:spPr bwMode="auto">
            <a:xfrm flipV="1">
              <a:off x="3606" y="1296"/>
              <a:ext cx="24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52288" name="Line 28"/>
            <p:cNvSpPr>
              <a:spLocks noChangeShapeType="1"/>
            </p:cNvSpPr>
            <p:nvPr/>
          </p:nvSpPr>
          <p:spPr bwMode="auto">
            <a:xfrm>
              <a:off x="2214" y="1296"/>
              <a:ext cx="288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6" name="Group 29"/>
          <p:cNvGrpSpPr>
            <a:grpSpLocks/>
          </p:cNvGrpSpPr>
          <p:nvPr/>
        </p:nvGrpSpPr>
        <p:grpSpPr bwMode="auto">
          <a:xfrm>
            <a:off x="187325" y="3657600"/>
            <a:ext cx="8956675" cy="1676400"/>
            <a:chOff x="118" y="2304"/>
            <a:chExt cx="5642" cy="1056"/>
          </a:xfrm>
        </p:grpSpPr>
        <p:grpSp>
          <p:nvGrpSpPr>
            <p:cNvPr id="7" name="Group 30"/>
            <p:cNvGrpSpPr>
              <a:grpSpLocks/>
            </p:cNvGrpSpPr>
            <p:nvPr/>
          </p:nvGrpSpPr>
          <p:grpSpPr bwMode="auto">
            <a:xfrm>
              <a:off x="118" y="2976"/>
              <a:ext cx="5642" cy="384"/>
              <a:chOff x="118" y="2982"/>
              <a:chExt cx="5642" cy="384"/>
            </a:xfrm>
          </p:grpSpPr>
          <p:sp>
            <p:nvSpPr>
              <p:cNvPr id="352276" name="Text Box 31"/>
              <p:cNvSpPr txBox="1">
                <a:spLocks noChangeArrowheads="1"/>
              </p:cNvSpPr>
              <p:nvPr/>
            </p:nvSpPr>
            <p:spPr bwMode="auto">
              <a:xfrm>
                <a:off x="118" y="3030"/>
                <a:ext cx="996" cy="269"/>
              </a:xfrm>
              <a:prstGeom prst="rect">
                <a:avLst/>
              </a:prstGeom>
              <a:solidFill>
                <a:srgbClr val="FF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zh-TW" altLang="en-US" sz="2200">
                    <a:latin typeface="Times New Roman" pitchFamily="18" charset="0"/>
                    <a:ea typeface="標楷體" pitchFamily="65" charset="-120"/>
                  </a:rPr>
                  <a:t>價值信念面</a:t>
                </a:r>
              </a:p>
            </p:txBody>
          </p:sp>
          <p:sp>
            <p:nvSpPr>
              <p:cNvPr id="352277" name="Rectangle 32"/>
              <p:cNvSpPr>
                <a:spLocks noChangeArrowheads="1"/>
              </p:cNvSpPr>
              <p:nvPr/>
            </p:nvSpPr>
            <p:spPr bwMode="auto">
              <a:xfrm>
                <a:off x="1126" y="2982"/>
                <a:ext cx="1104" cy="384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zh-TW" altLang="en-US" sz="2400" b="1">
                    <a:latin typeface="Times New Roman" pitchFamily="18" charset="0"/>
                    <a:ea typeface="標楷體" pitchFamily="65" charset="-120"/>
                  </a:rPr>
                  <a:t>經營理念</a:t>
                </a:r>
              </a:p>
            </p:txBody>
          </p:sp>
          <p:sp>
            <p:nvSpPr>
              <p:cNvPr id="352278" name="Rectangle 33"/>
              <p:cNvSpPr>
                <a:spLocks noChangeArrowheads="1"/>
              </p:cNvSpPr>
              <p:nvPr/>
            </p:nvSpPr>
            <p:spPr bwMode="auto">
              <a:xfrm>
                <a:off x="3862" y="2982"/>
                <a:ext cx="1056" cy="384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zh-TW" altLang="en-US" sz="2400" b="1">
                    <a:latin typeface="Times New Roman" pitchFamily="18" charset="0"/>
                    <a:ea typeface="標楷體" pitchFamily="65" charset="-120"/>
                  </a:rPr>
                  <a:t>科技知識</a:t>
                </a:r>
              </a:p>
            </p:txBody>
          </p:sp>
          <p:sp>
            <p:nvSpPr>
              <p:cNvPr id="352279" name="Rectangle 34"/>
              <p:cNvSpPr>
                <a:spLocks noChangeArrowheads="1"/>
              </p:cNvSpPr>
              <p:nvPr/>
            </p:nvSpPr>
            <p:spPr bwMode="auto">
              <a:xfrm>
                <a:off x="2518" y="2982"/>
                <a:ext cx="1056" cy="384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zh-TW" altLang="en-US" sz="2400" b="1">
                    <a:latin typeface="Times New Roman" pitchFamily="18" charset="0"/>
                    <a:ea typeface="標楷體" pitchFamily="65" charset="-120"/>
                  </a:rPr>
                  <a:t>管理信念</a:t>
                </a:r>
              </a:p>
            </p:txBody>
          </p:sp>
          <p:sp>
            <p:nvSpPr>
              <p:cNvPr id="352280" name="Text Box 35"/>
              <p:cNvSpPr txBox="1">
                <a:spLocks noChangeArrowheads="1"/>
              </p:cNvSpPr>
              <p:nvPr/>
            </p:nvSpPr>
            <p:spPr bwMode="auto">
              <a:xfrm>
                <a:off x="4956" y="3024"/>
                <a:ext cx="804" cy="269"/>
              </a:xfrm>
              <a:prstGeom prst="rect">
                <a:avLst/>
              </a:prstGeom>
              <a:solidFill>
                <a:srgbClr val="FF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zh-TW" altLang="en-US" sz="2200">
                    <a:latin typeface="Times New Roman" pitchFamily="18" charset="0"/>
                    <a:ea typeface="標楷體" pitchFamily="65" charset="-120"/>
                  </a:rPr>
                  <a:t>思想</a:t>
                </a:r>
                <a:r>
                  <a:rPr lang="zh-TW" altLang="en-US" sz="2000">
                    <a:latin typeface="Times New Roman" pitchFamily="18" charset="0"/>
                    <a:ea typeface="標楷體" pitchFamily="65" charset="-120"/>
                  </a:rPr>
                  <a:t>再</a:t>
                </a:r>
                <a:r>
                  <a:rPr lang="zh-TW" altLang="en-US" sz="2200">
                    <a:latin typeface="Times New Roman" pitchFamily="18" charset="0"/>
                    <a:ea typeface="標楷體" pitchFamily="65" charset="-120"/>
                  </a:rPr>
                  <a:t>造</a:t>
                </a:r>
              </a:p>
            </p:txBody>
          </p:sp>
          <p:sp>
            <p:nvSpPr>
              <p:cNvPr id="352281" name="Line 36"/>
              <p:cNvSpPr>
                <a:spLocks noChangeShapeType="1"/>
              </p:cNvSpPr>
              <p:nvPr/>
            </p:nvSpPr>
            <p:spPr bwMode="auto">
              <a:xfrm>
                <a:off x="2230" y="3174"/>
                <a:ext cx="2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52282" name="Line 37"/>
              <p:cNvSpPr>
                <a:spLocks noChangeShapeType="1"/>
              </p:cNvSpPr>
              <p:nvPr/>
            </p:nvSpPr>
            <p:spPr bwMode="auto">
              <a:xfrm>
                <a:off x="3574" y="3174"/>
                <a:ext cx="2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352271" name="Line 38"/>
            <p:cNvSpPr>
              <a:spLocks noChangeShapeType="1"/>
            </p:cNvSpPr>
            <p:nvPr/>
          </p:nvSpPr>
          <p:spPr bwMode="auto">
            <a:xfrm>
              <a:off x="1606" y="2310"/>
              <a:ext cx="0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52272" name="Line 39"/>
            <p:cNvSpPr>
              <a:spLocks noChangeShapeType="1"/>
            </p:cNvSpPr>
            <p:nvPr/>
          </p:nvSpPr>
          <p:spPr bwMode="auto">
            <a:xfrm>
              <a:off x="3046" y="2310"/>
              <a:ext cx="0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52273" name="Line 40"/>
            <p:cNvSpPr>
              <a:spLocks noChangeShapeType="1"/>
            </p:cNvSpPr>
            <p:nvPr/>
          </p:nvSpPr>
          <p:spPr bwMode="auto">
            <a:xfrm>
              <a:off x="4438" y="2310"/>
              <a:ext cx="0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52274" name="Line 41"/>
            <p:cNvSpPr>
              <a:spLocks noChangeShapeType="1"/>
            </p:cNvSpPr>
            <p:nvPr/>
          </p:nvSpPr>
          <p:spPr bwMode="auto">
            <a:xfrm>
              <a:off x="3648" y="2304"/>
              <a:ext cx="240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52275" name="Line 42"/>
            <p:cNvSpPr>
              <a:spLocks noChangeShapeType="1"/>
            </p:cNvSpPr>
            <p:nvPr/>
          </p:nvSpPr>
          <p:spPr bwMode="auto">
            <a:xfrm flipH="1">
              <a:off x="2214" y="2304"/>
              <a:ext cx="288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8" name="Group 43"/>
          <p:cNvGrpSpPr>
            <a:grpSpLocks/>
          </p:cNvGrpSpPr>
          <p:nvPr/>
        </p:nvGrpSpPr>
        <p:grpSpPr bwMode="auto">
          <a:xfrm>
            <a:off x="0" y="990600"/>
            <a:ext cx="9144000" cy="2438400"/>
            <a:chOff x="0" y="624"/>
            <a:chExt cx="5760" cy="1536"/>
          </a:xfrm>
        </p:grpSpPr>
        <p:sp>
          <p:nvSpPr>
            <p:cNvPr id="352268" name="Rectangle 44"/>
            <p:cNvSpPr>
              <a:spLocks noChangeArrowheads="1"/>
            </p:cNvSpPr>
            <p:nvPr/>
          </p:nvSpPr>
          <p:spPr bwMode="auto">
            <a:xfrm>
              <a:off x="0" y="816"/>
              <a:ext cx="5760" cy="1344"/>
            </a:xfrm>
            <a:prstGeom prst="rect">
              <a:avLst/>
            </a:prstGeom>
            <a:noFill/>
            <a:ln w="76200">
              <a:solidFill>
                <a:srgbClr val="FF66FF"/>
              </a:solidFill>
              <a:prstDash val="sysDot"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endParaRPr lang="zh-TW" altLang="zh-TW" sz="20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352269" name="Text Box 45"/>
            <p:cNvSpPr txBox="1">
              <a:spLocks noChangeArrowheads="1"/>
            </p:cNvSpPr>
            <p:nvPr/>
          </p:nvSpPr>
          <p:spPr bwMode="auto">
            <a:xfrm>
              <a:off x="1840" y="624"/>
              <a:ext cx="2356" cy="250"/>
            </a:xfrm>
            <a:prstGeom prst="rect">
              <a:avLst/>
            </a:prstGeom>
            <a:solidFill>
              <a:srgbClr val="FF66FF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2000" b="1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</a:rPr>
                <a:t>再造的第二層次：流程管理再造</a:t>
              </a:r>
            </a:p>
          </p:txBody>
        </p:sp>
      </p:grpSp>
      <p:grpSp>
        <p:nvGrpSpPr>
          <p:cNvPr id="9" name="Group 46"/>
          <p:cNvGrpSpPr>
            <a:grpSpLocks/>
          </p:cNvGrpSpPr>
          <p:nvPr/>
        </p:nvGrpSpPr>
        <p:grpSpPr bwMode="auto">
          <a:xfrm>
            <a:off x="0" y="3048000"/>
            <a:ext cx="9144000" cy="2590800"/>
            <a:chOff x="0" y="2208"/>
            <a:chExt cx="5760" cy="1344"/>
          </a:xfrm>
        </p:grpSpPr>
        <p:sp>
          <p:nvSpPr>
            <p:cNvPr id="352266" name="Rectangle 47"/>
            <p:cNvSpPr>
              <a:spLocks noChangeArrowheads="1"/>
            </p:cNvSpPr>
            <p:nvPr/>
          </p:nvSpPr>
          <p:spPr bwMode="auto">
            <a:xfrm>
              <a:off x="0" y="2208"/>
              <a:ext cx="5760" cy="1344"/>
            </a:xfrm>
            <a:prstGeom prst="rect">
              <a:avLst/>
            </a:prstGeom>
            <a:noFill/>
            <a:ln w="76200">
              <a:solidFill>
                <a:srgbClr val="FF0000"/>
              </a:solidFill>
              <a:prstDash val="sysDot"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352267" name="Text Box 48"/>
            <p:cNvSpPr txBox="1">
              <a:spLocks noChangeArrowheads="1"/>
            </p:cNvSpPr>
            <p:nvPr/>
          </p:nvSpPr>
          <p:spPr bwMode="auto">
            <a:xfrm>
              <a:off x="1888" y="2256"/>
              <a:ext cx="2356" cy="206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2000" b="1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</a:rPr>
                <a:t>再造的第一層次：經營觀念再造</a:t>
              </a:r>
            </a:p>
          </p:txBody>
        </p:sp>
      </p:grpSp>
      <p:sp>
        <p:nvSpPr>
          <p:cNvPr id="10" name="向下箭號 9"/>
          <p:cNvSpPr/>
          <p:nvPr/>
        </p:nvSpPr>
        <p:spPr>
          <a:xfrm>
            <a:off x="7935899" y="879748"/>
            <a:ext cx="228600" cy="13681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/>
              <a:t>電腦化</a:t>
            </a:r>
            <a:endParaRPr lang="zh-TW" altLang="en-US" b="1" dirty="0"/>
          </a:p>
        </p:txBody>
      </p:sp>
      <p:sp>
        <p:nvSpPr>
          <p:cNvPr id="11" name="向下箭號 10"/>
          <p:cNvSpPr/>
          <p:nvPr/>
        </p:nvSpPr>
        <p:spPr>
          <a:xfrm>
            <a:off x="8279798" y="864649"/>
            <a:ext cx="251520" cy="3024336"/>
          </a:xfrm>
          <a:prstGeom prst="downArrow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/>
              <a:t>資訊</a:t>
            </a:r>
            <a:r>
              <a:rPr lang="zh-TW" altLang="en-US" dirty="0" smtClean="0"/>
              <a:t>化</a:t>
            </a:r>
            <a:endParaRPr lang="zh-TW" altLang="en-US" dirty="0"/>
          </a:p>
        </p:txBody>
      </p:sp>
      <p:sp>
        <p:nvSpPr>
          <p:cNvPr id="12" name="向下箭號 11"/>
          <p:cNvSpPr/>
          <p:nvPr/>
        </p:nvSpPr>
        <p:spPr>
          <a:xfrm>
            <a:off x="8643937" y="879748"/>
            <a:ext cx="307976" cy="458398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/>
              <a:t>電子</a:t>
            </a:r>
            <a:r>
              <a:rPr lang="zh-TW" altLang="en-US" dirty="0" smtClean="0"/>
              <a:t>化</a:t>
            </a:r>
            <a:endParaRPr lang="zh-TW" altLang="en-US" dirty="0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843EA2-B7A8-40E0-8643-3C845B00A03D}" type="slidenum">
              <a:rPr lang="en-US" altLang="zh-TW" smtClean="0"/>
              <a:pPr>
                <a:defRPr/>
              </a:pPr>
              <a:t>8</a:t>
            </a:fld>
            <a:endParaRPr lang="en-US" altLang="zh-TW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4911" y="0"/>
            <a:ext cx="9218911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35647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OW3D_LOOP" val="V=Package1\\S=Rotate\\D=5\\O=Rotate\\E=0\\H=6\\L=1\\A=0\\C=0\\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OW3D_LOOP" val="V=Package1\\S=Rotate\\D=5\\O=Rotate\\E=0\\H=6\\L=1\\A=0\\C=0\\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OW3D_LOOP" val="V=Package1\\S=Rotate\\D=5\\O=Rotate\\E=0\\H=6\\L=1\\A=0\\C=0\\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OW3D_LOOP" val="V=Package1\\S=Rotate\\D=5\\O=Rotate\\E=0\\H=6\\L=1\\A=0\\C=0\\"/>
</p:tagLst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30</TotalTime>
  <Words>329</Words>
  <Application>Microsoft Office PowerPoint</Application>
  <PresentationFormat>如螢幕大小 (4:3)</PresentationFormat>
  <Paragraphs>79</Paragraphs>
  <Slides>8</Slides>
  <Notes>0</Notes>
  <HiddenSlides>0</HiddenSlides>
  <MMClips>0</MMClips>
  <ScaleCrop>false</ScaleCrop>
  <HeadingPairs>
    <vt:vector size="8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4" baseType="lpstr">
      <vt:lpstr>標楷體</vt:lpstr>
      <vt:lpstr>Arial</vt:lpstr>
      <vt:lpstr>Symbol</vt:lpstr>
      <vt:lpstr>Times New Roman</vt:lpstr>
      <vt:lpstr>教學目標</vt:lpstr>
      <vt:lpstr>多媒體項目</vt:lpstr>
      <vt:lpstr>再造與改善</vt:lpstr>
      <vt:lpstr>再造與改善</vt:lpstr>
      <vt:lpstr>『改善與再造』有何不同？</vt:lpstr>
      <vt:lpstr>再造與改善</vt:lpstr>
      <vt:lpstr>再造與改善</vt:lpstr>
      <vt:lpstr>由傳統到再造</vt:lpstr>
      <vt:lpstr>經營再造的三大構面</vt:lpstr>
      <vt:lpstr>PowerPoint 簡報</vt:lpstr>
    </vt:vector>
  </TitlesOfParts>
  <Company>Your Company Name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再造與改善</dc:title>
  <dc:creator>Your User Name</dc:creator>
  <cp:lastModifiedBy>George Lee</cp:lastModifiedBy>
  <cp:revision>10</cp:revision>
  <dcterms:created xsi:type="dcterms:W3CDTF">2010-07-17T14:18:45Z</dcterms:created>
  <dcterms:modified xsi:type="dcterms:W3CDTF">2017-09-12T07:51:58Z</dcterms:modified>
</cp:coreProperties>
</file>